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6"/>
  </p:notesMasterIdLst>
  <p:sldIdLst>
    <p:sldId id="490" r:id="rId2"/>
    <p:sldId id="340" r:id="rId3"/>
    <p:sldId id="34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9" r:id="rId21"/>
    <p:sldId id="280" r:id="rId22"/>
    <p:sldId id="281" r:id="rId23"/>
    <p:sldId id="284" r:id="rId24"/>
    <p:sldId id="285" r:id="rId25"/>
    <p:sldId id="288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5" r:id="rId36"/>
    <p:sldId id="306" r:id="rId37"/>
    <p:sldId id="307" r:id="rId38"/>
    <p:sldId id="308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5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4" r:id="rId68"/>
    <p:sldId id="385" r:id="rId69"/>
    <p:sldId id="386" r:id="rId70"/>
    <p:sldId id="388" r:id="rId71"/>
    <p:sldId id="389" r:id="rId72"/>
    <p:sldId id="390" r:id="rId73"/>
    <p:sldId id="392" r:id="rId74"/>
    <p:sldId id="393" r:id="rId75"/>
    <p:sldId id="394" r:id="rId76"/>
    <p:sldId id="395" r:id="rId77"/>
    <p:sldId id="396" r:id="rId78"/>
    <p:sldId id="397" r:id="rId79"/>
    <p:sldId id="398" r:id="rId80"/>
    <p:sldId id="399" r:id="rId81"/>
    <p:sldId id="400" r:id="rId82"/>
    <p:sldId id="492" r:id="rId83"/>
    <p:sldId id="491" r:id="rId84"/>
    <p:sldId id="488" r:id="rId8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4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9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863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37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38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Shaleen Chandra</a:t>
            </a:r>
            <a:endParaRPr/>
          </a:p>
        </p:txBody>
      </p:sp>
      <p:sp>
        <p:nvSpPr>
          <p:cNvPr id="1048939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86C1-5EDD-4E66-A305-1EAE87784CC9}" type="datetime1">
              <a:rPr lang="en-US" smtClean="0"/>
              <a:pPr/>
              <a:t>3/4/2023</a:t>
            </a:fld>
            <a:endParaRPr lang="en-US"/>
          </a:p>
        </p:txBody>
      </p:sp>
      <p:sp>
        <p:nvSpPr>
          <p:cNvPr id="1048940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7" name="bg object 17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8" name="Holder 2"/>
          <p:cNvSpPr>
            <a:spLocks noGrp="1"/>
          </p:cNvSpPr>
          <p:nvPr>
            <p:ph type="title"/>
          </p:nvPr>
        </p:nvSpPr>
        <p:spPr>
          <a:xfrm>
            <a:off x="764540" y="927303"/>
            <a:ext cx="7614919" cy="863600"/>
          </a:xfrm>
        </p:spPr>
        <p:txBody>
          <a:bodyPr lIns="0" tIns="0" rIns="0" bIns="0"/>
          <a:lstStyle>
            <a:lvl1pPr>
              <a:defRPr sz="5800" b="0" i="0">
                <a:solidFill>
                  <a:srgbClr val="99FF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1048599" name="Holder 3"/>
          <p:cNvSpPr>
            <a:spLocks noGrp="1"/>
          </p:cNvSpPr>
          <p:nvPr>
            <p:ph type="body" idx="1"/>
          </p:nvPr>
        </p:nvSpPr>
        <p:spPr>
          <a:xfrm>
            <a:off x="1245615" y="1787398"/>
            <a:ext cx="6652768" cy="304800"/>
          </a:xfr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104860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Shaleen Chandra</a:t>
            </a:r>
            <a:endParaRPr/>
          </a:p>
        </p:txBody>
      </p:sp>
      <p:sp>
        <p:nvSpPr>
          <p:cNvPr id="104860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EE75-F12F-49D6-ABBD-7623626241A1}" type="datetime1">
              <a:rPr lang="en-US" smtClean="0"/>
              <a:pPr/>
              <a:t>3/4/2023</a:t>
            </a:fld>
            <a:endParaRPr lang="en-US"/>
          </a:p>
        </p:txBody>
      </p:sp>
      <p:sp>
        <p:nvSpPr>
          <p:cNvPr id="104860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Holder 2"/>
          <p:cNvSpPr>
            <a:spLocks noGrp="1"/>
          </p:cNvSpPr>
          <p:nvPr>
            <p:ph type="title"/>
          </p:nvPr>
        </p:nvSpPr>
        <p:spPr>
          <a:xfrm>
            <a:off x="764540" y="927303"/>
            <a:ext cx="7614919" cy="863600"/>
          </a:xfrm>
        </p:spPr>
        <p:txBody>
          <a:bodyPr lIns="0" tIns="0" rIns="0" bIns="0"/>
          <a:lstStyle>
            <a:lvl1pPr>
              <a:defRPr sz="5800" b="0" i="0">
                <a:solidFill>
                  <a:srgbClr val="99FF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1048942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43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44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Shaleen Chandra</a:t>
            </a:r>
            <a:endParaRPr/>
          </a:p>
        </p:txBody>
      </p:sp>
      <p:sp>
        <p:nvSpPr>
          <p:cNvPr id="1048945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4701-C7C7-4CB5-88CD-40E14AFD6B8F}" type="datetime1">
              <a:rPr lang="en-US" smtClean="0"/>
              <a:pPr/>
              <a:t>3/4/2023</a:t>
            </a:fld>
            <a:endParaRPr lang="en-US"/>
          </a:p>
        </p:txBody>
      </p:sp>
      <p:sp>
        <p:nvSpPr>
          <p:cNvPr id="1048946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7" name="bg object 17"/>
          <p:cNvSpPr/>
          <p:nvPr/>
        </p:nvSpPr>
        <p:spPr>
          <a:xfrm>
            <a:off x="228600" y="2889504"/>
            <a:ext cx="2870200" cy="201295"/>
          </a:xfrm>
          <a:custGeom>
            <a:avLst/>
            <a:gdLst/>
            <a:ahLst/>
            <a:cxnLst/>
            <a:rect l="l" t="t" r="r" b="b"/>
            <a:pathLst>
              <a:path w="2870200" h="201294">
                <a:moveTo>
                  <a:pt x="2869692" y="0"/>
                </a:moveTo>
                <a:lnTo>
                  <a:pt x="0" y="0"/>
                </a:lnTo>
                <a:lnTo>
                  <a:pt x="0" y="201167"/>
                </a:lnTo>
                <a:lnTo>
                  <a:pt x="2869692" y="201167"/>
                </a:lnTo>
                <a:lnTo>
                  <a:pt x="2869692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8" name="bg object 18"/>
          <p:cNvSpPr/>
          <p:nvPr/>
        </p:nvSpPr>
        <p:spPr>
          <a:xfrm>
            <a:off x="3098292" y="2889504"/>
            <a:ext cx="2871470" cy="201295"/>
          </a:xfrm>
          <a:custGeom>
            <a:avLst/>
            <a:gdLst/>
            <a:ahLst/>
            <a:cxnLst/>
            <a:rect l="l" t="t" r="r" b="b"/>
            <a:pathLst>
              <a:path w="2871470" h="201294">
                <a:moveTo>
                  <a:pt x="2871216" y="0"/>
                </a:moveTo>
                <a:lnTo>
                  <a:pt x="0" y="0"/>
                </a:lnTo>
                <a:lnTo>
                  <a:pt x="0" y="201167"/>
                </a:lnTo>
                <a:lnTo>
                  <a:pt x="2871216" y="201167"/>
                </a:lnTo>
                <a:lnTo>
                  <a:pt x="287121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9" name="bg object 19"/>
          <p:cNvSpPr/>
          <p:nvPr/>
        </p:nvSpPr>
        <p:spPr>
          <a:xfrm>
            <a:off x="5969508" y="2889504"/>
            <a:ext cx="2870200" cy="201295"/>
          </a:xfrm>
          <a:custGeom>
            <a:avLst/>
            <a:gdLst/>
            <a:ahLst/>
            <a:cxnLst/>
            <a:rect l="l" t="t" r="r" b="b"/>
            <a:pathLst>
              <a:path w="2870200" h="201294">
                <a:moveTo>
                  <a:pt x="2869691" y="0"/>
                </a:moveTo>
                <a:lnTo>
                  <a:pt x="0" y="0"/>
                </a:lnTo>
                <a:lnTo>
                  <a:pt x="0" y="201167"/>
                </a:lnTo>
                <a:lnTo>
                  <a:pt x="2869691" y="201167"/>
                </a:lnTo>
                <a:lnTo>
                  <a:pt x="2869691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0" name="Holder 2"/>
          <p:cNvSpPr>
            <a:spLocks noGrp="1"/>
          </p:cNvSpPr>
          <p:nvPr>
            <p:ph type="title"/>
          </p:nvPr>
        </p:nvSpPr>
        <p:spPr>
          <a:xfrm>
            <a:off x="764540" y="927303"/>
            <a:ext cx="7614919" cy="863600"/>
          </a:xfrm>
        </p:spPr>
        <p:txBody>
          <a:bodyPr lIns="0" tIns="0" rIns="0" bIns="0"/>
          <a:lstStyle>
            <a:lvl1pPr>
              <a:defRPr sz="5800" b="0" i="0">
                <a:solidFill>
                  <a:srgbClr val="99FF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1048591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Shaleen Chandra</a:t>
            </a:r>
            <a:endParaRPr/>
          </a:p>
        </p:txBody>
      </p:sp>
      <p:sp>
        <p:nvSpPr>
          <p:cNvPr id="1048592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4D36-1D8C-4814-AEB3-7AC431968AB9}" type="datetime1">
              <a:rPr lang="en-US" smtClean="0"/>
              <a:pPr/>
              <a:t>3/4/2023</a:t>
            </a:fld>
            <a:endParaRPr lang="en-US"/>
          </a:p>
        </p:txBody>
      </p:sp>
      <p:sp>
        <p:nvSpPr>
          <p:cNvPr id="1048593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Shaleen Chandra</a:t>
            </a:r>
            <a:endParaRPr/>
          </a:p>
        </p:txBody>
      </p:sp>
      <p:sp>
        <p:nvSpPr>
          <p:cNvPr id="1048658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AE37-53D3-4A78-8232-3EEF3C9DD678}" type="datetime1">
              <a:rPr lang="en-US" smtClean="0"/>
              <a:pPr/>
              <a:t>3/4/2023</a:t>
            </a:fld>
            <a:endParaRPr lang="en-US"/>
          </a:p>
        </p:txBody>
      </p:sp>
      <p:sp>
        <p:nvSpPr>
          <p:cNvPr id="1048659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g object 17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bg object 18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9" name="bg object 19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0" name="bg object 20"/>
          <p:cNvSpPr/>
          <p:nvPr/>
        </p:nvSpPr>
        <p:spPr>
          <a:xfrm>
            <a:off x="0" y="4571999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1" name="Holder 2"/>
          <p:cNvSpPr>
            <a:spLocks noGrp="1"/>
          </p:cNvSpPr>
          <p:nvPr>
            <p:ph type="title"/>
          </p:nvPr>
        </p:nvSpPr>
        <p:spPr>
          <a:xfrm>
            <a:off x="764540" y="927303"/>
            <a:ext cx="7614919" cy="1793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99FF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body" idx="1"/>
          </p:nvPr>
        </p:nvSpPr>
        <p:spPr>
          <a:xfrm>
            <a:off x="1245615" y="1787398"/>
            <a:ext cx="6652768" cy="2830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1048583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Shaleen Chandra</a:t>
            </a:r>
            <a:endParaRPr/>
          </a:p>
        </p:txBody>
      </p:sp>
      <p:sp>
        <p:nvSpPr>
          <p:cNvPr id="1048584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D287-8EB4-4AD8-A3B0-6EAD400C3D4F}" type="datetime1">
              <a:rPr lang="en-US" smtClean="0"/>
              <a:pPr/>
              <a:t>3/4/2023</a:t>
            </a:fld>
            <a:endParaRPr lang="en-US"/>
          </a:p>
        </p:txBody>
      </p:sp>
      <p:sp>
        <p:nvSpPr>
          <p:cNvPr id="1048585" name="Holder 6"/>
          <p:cNvSpPr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381001"/>
            <a:ext cx="7489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Book Antiqua" panose="02040602050305030304" pitchFamily="18" charset="0"/>
              </a:rPr>
              <a:t>RUNGTA COLLEGE OF DENTAL SCIENCES &amp; RESEARCH </a:t>
            </a:r>
          </a:p>
          <a:p>
            <a:endParaRPr lang="en-US" sz="2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667000"/>
            <a:ext cx="4163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Book Antiqua" panose="02040602050305030304" pitchFamily="18" charset="0"/>
              </a:rPr>
              <a:t>TOPIC – ODONTOGENIC CYST</a:t>
            </a:r>
            <a:endParaRPr lang="en-US" sz="2800" dirty="0">
              <a:solidFill>
                <a:srgbClr val="92D05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5638800"/>
            <a:ext cx="85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OF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943600"/>
            <a:ext cx="7770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  <a:latin typeface="Book Antiqua" panose="02040602050305030304" pitchFamily="18" charset="0"/>
              </a:rPr>
              <a:t>DEPARTMENT OF ORAL PATHOLOGY AND MICROBIOLOGY </a:t>
            </a:r>
            <a:endParaRPr lang="en-US" sz="2000" dirty="0">
              <a:solidFill>
                <a:srgbClr val="92D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457200" y="304800"/>
            <a:ext cx="990600" cy="11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650" name="object 3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1" name="object 4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52" name="object 5"/>
          <p:cNvSpPr txBox="1">
            <a:spLocks noGrp="1"/>
          </p:cNvSpPr>
          <p:nvPr>
            <p:ph type="title"/>
          </p:nvPr>
        </p:nvSpPr>
        <p:spPr>
          <a:xfrm>
            <a:off x="78739" y="1005586"/>
            <a:ext cx="8469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56295" algn="l"/>
              </a:tabLst>
            </a:pPr>
            <a:r>
              <a:rPr sz="2100" b="1" spc="-5" dirty="0">
                <a:solidFill>
                  <a:srgbClr val="006699"/>
                </a:solidFill>
                <a:latin typeface="Comic Sans MS"/>
                <a:cs typeface="Comic Sans MS"/>
              </a:rPr>
              <a:t>B.</a:t>
            </a:r>
            <a:r>
              <a:rPr sz="2100" b="1" u="heavy" spc="985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Non-Epithelial	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653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10</a:t>
            </a:fld>
            <a:endParaRPr spc="-5" dirty="0"/>
          </a:p>
        </p:txBody>
      </p:sp>
      <p:sp>
        <p:nvSpPr>
          <p:cNvPr id="1048654" name="object 6"/>
          <p:cNvSpPr txBox="1"/>
          <p:nvPr/>
        </p:nvSpPr>
        <p:spPr>
          <a:xfrm>
            <a:off x="535940" y="1863293"/>
            <a:ext cx="7108190" cy="1285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lr>
                <a:srgbClr val="99FF99"/>
              </a:buClr>
              <a:buSzPct val="75000"/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Solitary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bone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(traumatic,</a:t>
            </a:r>
            <a:r>
              <a:rPr sz="20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simple,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hemorrhagic bone</a:t>
            </a:r>
            <a:endParaRPr sz="20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cyst)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Comic Sans MS"/>
              <a:cs typeface="Comic Sans MS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SzPct val="75000"/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Anurysmal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bone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object 2"/>
          <p:cNvSpPr txBox="1">
            <a:spLocks noGrp="1"/>
          </p:cNvSpPr>
          <p:nvPr>
            <p:ph type="title"/>
          </p:nvPr>
        </p:nvSpPr>
        <p:spPr>
          <a:xfrm>
            <a:off x="2412873" y="950163"/>
            <a:ext cx="4316095" cy="1739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335" marR="5080" indent="-25527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omic Sans MS"/>
                <a:cs typeface="Comic Sans MS"/>
              </a:rPr>
              <a:t>Odo</a:t>
            </a:r>
            <a:r>
              <a:rPr dirty="0">
                <a:latin typeface="Comic Sans MS"/>
                <a:cs typeface="Comic Sans MS"/>
              </a:rPr>
              <a:t>n</a:t>
            </a:r>
            <a:r>
              <a:rPr spc="-10" dirty="0">
                <a:latin typeface="Comic Sans MS"/>
                <a:cs typeface="Comic Sans MS"/>
              </a:rPr>
              <a:t>togenic  </a:t>
            </a:r>
            <a:r>
              <a:rPr spc="-5" dirty="0">
                <a:latin typeface="Comic Sans MS"/>
                <a:cs typeface="Comic Sans MS"/>
              </a:rPr>
              <a:t>Keratocyst</a:t>
            </a:r>
          </a:p>
        </p:txBody>
      </p:sp>
      <p:sp>
        <p:nvSpPr>
          <p:cNvPr id="1048656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object 2"/>
          <p:cNvSpPr txBox="1"/>
          <p:nvPr/>
        </p:nvSpPr>
        <p:spPr>
          <a:xfrm>
            <a:off x="764540" y="1022350"/>
            <a:ext cx="8241665" cy="425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First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described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0000CC"/>
                </a:solidFill>
                <a:latin typeface="Verdana"/>
                <a:cs typeface="Verdana"/>
              </a:rPr>
              <a:t>Mikulicz,</a:t>
            </a:r>
            <a:r>
              <a:rPr sz="2400" i="1" spc="3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0000CC"/>
                </a:solidFill>
                <a:latin typeface="Verdana"/>
                <a:cs typeface="Verdana"/>
              </a:rPr>
              <a:t>1876</a:t>
            </a:r>
            <a:r>
              <a:rPr sz="2400" i="1" spc="-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“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Dermoid</a:t>
            </a:r>
            <a:r>
              <a:rPr sz="2400" spc="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cyst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”</a:t>
            </a:r>
            <a:endParaRPr sz="2400">
              <a:latin typeface="MS PGothic"/>
              <a:cs typeface="MS P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6699"/>
              </a:buClr>
              <a:buFont typeface="Wingdings"/>
              <a:buChar char=""/>
            </a:pPr>
            <a:endParaRPr sz="2200">
              <a:latin typeface="MS PGothic"/>
              <a:cs typeface="MS PGothic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i="1" spc="-5" dirty="0">
                <a:solidFill>
                  <a:srgbClr val="0000CC"/>
                </a:solidFill>
                <a:latin typeface="Verdana"/>
                <a:cs typeface="Verdana"/>
              </a:rPr>
              <a:t>Hauer,</a:t>
            </a:r>
            <a:r>
              <a:rPr sz="2400" i="1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0000CC"/>
                </a:solidFill>
                <a:latin typeface="Verdana"/>
                <a:cs typeface="Verdana"/>
              </a:rPr>
              <a:t>1926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“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Cholesteatoma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”</a:t>
            </a:r>
            <a:endParaRPr sz="2400">
              <a:latin typeface="MS PGothic"/>
              <a:cs typeface="MS PGothic"/>
            </a:endParaRPr>
          </a:p>
          <a:p>
            <a:pPr>
              <a:lnSpc>
                <a:spcPct val="100000"/>
              </a:lnSpc>
              <a:buClr>
                <a:srgbClr val="006699"/>
              </a:buClr>
              <a:buFont typeface="Wingdings"/>
              <a:buChar char=""/>
            </a:pPr>
            <a:endParaRPr sz="2250">
              <a:latin typeface="MS PGothic"/>
              <a:cs typeface="MS PGothic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i="1" spc="-5" dirty="0">
                <a:solidFill>
                  <a:srgbClr val="0000CC"/>
                </a:solidFill>
                <a:latin typeface="Verdana"/>
                <a:cs typeface="Verdana"/>
              </a:rPr>
              <a:t>Robinson,</a:t>
            </a:r>
            <a:r>
              <a:rPr sz="2400" i="1" spc="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0000CC"/>
                </a:solidFill>
                <a:latin typeface="Verdana"/>
                <a:cs typeface="Verdana"/>
              </a:rPr>
              <a:t>1945</a:t>
            </a:r>
            <a:r>
              <a:rPr sz="2400" i="1" spc="-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“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Primordial</a:t>
            </a:r>
            <a:r>
              <a:rPr sz="2400" spc="4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cyst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”</a:t>
            </a:r>
            <a:endParaRPr sz="2400">
              <a:latin typeface="MS PGothic"/>
              <a:cs typeface="MS PGothic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terminology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been discarded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9FF99"/>
              </a:buClr>
              <a:buFont typeface="Wingdings"/>
              <a:buChar char=""/>
            </a:pPr>
            <a:endParaRPr sz="23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i="1" spc="-5" dirty="0">
                <a:solidFill>
                  <a:srgbClr val="0000CC"/>
                </a:solidFill>
                <a:latin typeface="Verdana"/>
                <a:cs typeface="Verdana"/>
              </a:rPr>
              <a:t>Philipsen,</a:t>
            </a:r>
            <a:r>
              <a:rPr sz="2400" i="1" dirty="0">
                <a:solidFill>
                  <a:srgbClr val="0000CC"/>
                </a:solidFill>
                <a:latin typeface="Verdana"/>
                <a:cs typeface="Verdana"/>
              </a:rPr>
              <a:t> 1956</a:t>
            </a:r>
            <a:r>
              <a:rPr sz="2400" i="1" spc="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“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Odontogenic</a:t>
            </a:r>
            <a:r>
              <a:rPr sz="2400" spc="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Keratocyst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”</a:t>
            </a:r>
            <a:endParaRPr sz="2400">
              <a:latin typeface="MS PGothic"/>
              <a:cs typeface="MS P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699"/>
              </a:buClr>
              <a:buFont typeface="Wingdings"/>
              <a:buChar char=""/>
            </a:pPr>
            <a:endParaRPr sz="2700">
              <a:latin typeface="MS PGothic"/>
              <a:cs typeface="MS PGothic"/>
            </a:endParaRPr>
          </a:p>
          <a:p>
            <a:pPr marL="355600" marR="177165" indent="-343535">
              <a:lnSpc>
                <a:spcPct val="8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Because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potential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aggressive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behavior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some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researchers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suggested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OKC is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benign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cystic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neoplasm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recently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name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“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Keratocystic</a:t>
            </a:r>
            <a:r>
              <a:rPr sz="2400" spc="2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Odontogenic</a:t>
            </a:r>
            <a:r>
              <a:rPr sz="2400" spc="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Tumor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”</a:t>
            </a:r>
            <a:r>
              <a:rPr sz="2400" spc="130" dirty="0">
                <a:solidFill>
                  <a:srgbClr val="FF6600"/>
                </a:solidFill>
                <a:latin typeface="MS PGothic"/>
                <a:cs typeface="MS PGothic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has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been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suggested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48661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663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4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65" name="object 6"/>
          <p:cNvSpPr txBox="1">
            <a:spLocks noGrp="1"/>
          </p:cNvSpPr>
          <p:nvPr>
            <p:ph type="title"/>
          </p:nvPr>
        </p:nvSpPr>
        <p:spPr>
          <a:xfrm>
            <a:off x="535940" y="643255"/>
            <a:ext cx="4071517" cy="6737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Path</a:t>
            </a:r>
            <a:r>
              <a:rPr sz="4400" spc="-15" dirty="0"/>
              <a:t>o</a:t>
            </a:r>
            <a:r>
              <a:rPr sz="4400" spc="-125" dirty="0"/>
              <a:t>genesis</a:t>
            </a:r>
            <a:endParaRPr sz="4400"/>
          </a:p>
        </p:txBody>
      </p:sp>
      <p:sp>
        <p:nvSpPr>
          <p:cNvPr id="104866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13</a:t>
            </a:fld>
            <a:endParaRPr spc="-5" dirty="0"/>
          </a:p>
        </p:txBody>
      </p:sp>
      <p:sp>
        <p:nvSpPr>
          <p:cNvPr id="1048667" name="object 7"/>
          <p:cNvSpPr txBox="1"/>
          <p:nvPr/>
        </p:nvSpPr>
        <p:spPr>
          <a:xfrm>
            <a:off x="535940" y="1625853"/>
            <a:ext cx="7990840" cy="396684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392430" indent="-343535">
              <a:lnSpc>
                <a:spcPct val="100600"/>
              </a:lnSpc>
              <a:spcBef>
                <a:spcPts val="80"/>
              </a:spcBef>
            </a:pPr>
            <a:r>
              <a:rPr sz="2400" i="1" spc="-5" dirty="0">
                <a:solidFill>
                  <a:srgbClr val="0000CC"/>
                </a:solidFill>
                <a:latin typeface="Verdana"/>
                <a:cs typeface="Verdana"/>
              </a:rPr>
              <a:t>Robinson,</a:t>
            </a:r>
            <a:r>
              <a:rPr sz="2400" i="1" spc="3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0000CC"/>
                </a:solidFill>
                <a:latin typeface="Verdana"/>
                <a:cs typeface="Verdana"/>
              </a:rPr>
              <a:t>1945</a:t>
            </a:r>
            <a:r>
              <a:rPr sz="2400" i="1" spc="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derived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enamel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organ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degeneration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stellate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reticulum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before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any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calcified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structure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has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been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laid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down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FF6600"/>
                </a:solidFill>
                <a:latin typeface="Verdana"/>
                <a:cs typeface="Verdana"/>
              </a:rPr>
              <a:t>Primordial</a:t>
            </a:r>
            <a:r>
              <a:rPr sz="2400" i="1" spc="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FF6600"/>
                </a:solidFill>
                <a:latin typeface="Verdana"/>
                <a:cs typeface="Verdana"/>
              </a:rPr>
              <a:t>cyst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Evidence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against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theory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699"/>
              </a:buClr>
              <a:buFont typeface="Wingdings"/>
              <a:buChar char=""/>
            </a:pPr>
            <a:endParaRPr sz="2750">
              <a:latin typeface="Verdana"/>
              <a:cs typeface="Verdana"/>
            </a:endParaRPr>
          </a:p>
          <a:p>
            <a:pPr marL="756285" marR="406400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Frequency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aplasia of teeth is relatively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higher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than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keratocysts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99FF99"/>
              </a:buClr>
              <a:buFont typeface="Wingdings"/>
              <a:buChar char=""/>
            </a:pPr>
            <a:endParaRPr sz="2750">
              <a:latin typeface="Verdana"/>
              <a:cs typeface="Verdana"/>
            </a:endParaRPr>
          </a:p>
          <a:p>
            <a:pPr marL="756285" marR="5080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Site distribution of these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cysts and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supernumerary teeth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object 2"/>
          <p:cNvSpPr txBox="1"/>
          <p:nvPr/>
        </p:nvSpPr>
        <p:spPr>
          <a:xfrm>
            <a:off x="78739" y="1686509"/>
            <a:ext cx="7499984" cy="177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Remnants</a:t>
            </a:r>
            <a:r>
              <a:rPr sz="280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of </a:t>
            </a:r>
            <a:r>
              <a:rPr sz="2800" spc="-10" dirty="0">
                <a:solidFill>
                  <a:srgbClr val="008000"/>
                </a:solidFill>
                <a:latin typeface="Verdana"/>
                <a:cs typeface="Verdana"/>
              </a:rPr>
              <a:t>dental</a:t>
            </a: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8000"/>
                </a:solidFill>
                <a:latin typeface="Verdana"/>
                <a:cs typeface="Verdana"/>
              </a:rPr>
              <a:t>lamina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006699"/>
              </a:buClr>
              <a:buFont typeface="Wingdings"/>
              <a:buChar char=""/>
            </a:pPr>
            <a:endParaRPr sz="3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15" dirty="0">
                <a:solidFill>
                  <a:srgbClr val="008000"/>
                </a:solidFill>
                <a:latin typeface="Verdana"/>
                <a:cs typeface="Verdana"/>
              </a:rPr>
              <a:t>Origin</a:t>
            </a:r>
            <a:r>
              <a:rPr sz="2800" spc="3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from</a:t>
            </a:r>
            <a:r>
              <a:rPr sz="2800" spc="3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8000"/>
                </a:solidFill>
                <a:latin typeface="Verdana"/>
                <a:cs typeface="Verdana"/>
              </a:rPr>
              <a:t>overlying</a:t>
            </a:r>
            <a:r>
              <a:rPr sz="2800" spc="5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8000"/>
                </a:solidFill>
                <a:latin typeface="Verdana"/>
                <a:cs typeface="Verdana"/>
              </a:rPr>
              <a:t>oral</a:t>
            </a:r>
            <a:r>
              <a:rPr sz="2800" spc="3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8000"/>
                </a:solidFill>
                <a:latin typeface="Verdana"/>
                <a:cs typeface="Verdana"/>
              </a:rPr>
              <a:t>epithelium</a:t>
            </a:r>
            <a:r>
              <a:rPr sz="2800" spc="4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as </a:t>
            </a:r>
            <a:r>
              <a:rPr sz="2800" spc="-969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8000"/>
                </a:solidFill>
                <a:latin typeface="Verdana"/>
                <a:cs typeface="Verdana"/>
              </a:rPr>
              <a:t>basal</a:t>
            </a:r>
            <a:r>
              <a:rPr sz="2800" spc="2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cell</a:t>
            </a:r>
            <a:r>
              <a:rPr sz="2800" spc="1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8000"/>
                </a:solidFill>
                <a:latin typeface="Verdana"/>
                <a:cs typeface="Verdana"/>
              </a:rPr>
              <a:t>hamartias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48669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1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671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2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73" name="object 6"/>
          <p:cNvSpPr txBox="1">
            <a:spLocks noGrp="1"/>
          </p:cNvSpPr>
          <p:nvPr>
            <p:ph type="title"/>
          </p:nvPr>
        </p:nvSpPr>
        <p:spPr>
          <a:xfrm>
            <a:off x="535940" y="643255"/>
            <a:ext cx="4358400" cy="6737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60" dirty="0"/>
              <a:t>Clinical</a:t>
            </a:r>
            <a:r>
              <a:rPr sz="4400" spc="-30" dirty="0"/>
              <a:t> </a:t>
            </a:r>
            <a:r>
              <a:rPr sz="4400" spc="-70" dirty="0"/>
              <a:t>features</a:t>
            </a:r>
            <a:endParaRPr sz="4400"/>
          </a:p>
        </p:txBody>
      </p:sp>
      <p:sp>
        <p:nvSpPr>
          <p:cNvPr id="1048674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15</a:t>
            </a:fld>
            <a:endParaRPr spc="-5" dirty="0"/>
          </a:p>
        </p:txBody>
      </p:sp>
      <p:sp>
        <p:nvSpPr>
          <p:cNvPr id="1048675" name="object 7"/>
          <p:cNvSpPr txBox="1"/>
          <p:nvPr/>
        </p:nvSpPr>
        <p:spPr>
          <a:xfrm>
            <a:off x="485140" y="1545265"/>
            <a:ext cx="5626735" cy="44107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06400" indent="-343535">
              <a:lnSpc>
                <a:spcPct val="100000"/>
              </a:lnSpc>
              <a:spcBef>
                <a:spcPts val="77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407034" algn="l"/>
              </a:tabLst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Frquency</a:t>
            </a:r>
            <a:endParaRPr sz="2800">
              <a:latin typeface="Verdana"/>
              <a:cs typeface="Verdana"/>
            </a:endParaRPr>
          </a:p>
          <a:p>
            <a:pPr marL="807085" lvl="1" indent="-287020">
              <a:lnSpc>
                <a:spcPct val="100000"/>
              </a:lnSpc>
              <a:spcBef>
                <a:spcPts val="58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80772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11.2%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all jaw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cysts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99FF99"/>
              </a:buClr>
              <a:buFont typeface="Wingdings"/>
              <a:buChar char=""/>
            </a:pPr>
            <a:endParaRPr sz="3350">
              <a:latin typeface="Verdana"/>
              <a:cs typeface="Verdana"/>
            </a:endParaRPr>
          </a:p>
          <a:p>
            <a:pPr marL="406400" indent="-343535">
              <a:lnSpc>
                <a:spcPct val="100000"/>
              </a:lnSpc>
              <a:spcBef>
                <a:spcPts val="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407034" algn="l"/>
              </a:tabLst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endParaRPr sz="2800">
              <a:latin typeface="Verdana"/>
              <a:cs typeface="Verdana"/>
            </a:endParaRPr>
          </a:p>
          <a:p>
            <a:pPr marL="807085" lvl="1" indent="-287020">
              <a:lnSpc>
                <a:spcPct val="100000"/>
              </a:lnSpc>
              <a:spcBef>
                <a:spcPts val="5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8077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Bimodal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distribution</a:t>
            </a:r>
            <a:endParaRPr sz="2400">
              <a:latin typeface="Verdana"/>
              <a:cs typeface="Verdana"/>
            </a:endParaRPr>
          </a:p>
          <a:p>
            <a:pPr marL="1206500" lvl="2" indent="-229235">
              <a:lnSpc>
                <a:spcPct val="100000"/>
              </a:lnSpc>
              <a:spcBef>
                <a:spcPts val="470"/>
              </a:spcBef>
              <a:buClr>
                <a:srgbClr val="00CC99"/>
              </a:buClr>
              <a:buSzPct val="65000"/>
              <a:buFont typeface="Wingdings"/>
              <a:buChar char=""/>
              <a:tabLst>
                <a:tab pos="1207135" algn="l"/>
              </a:tabLst>
            </a:pP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950" spc="15" baseline="25641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sz="1950" spc="345" baseline="256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950" spc="7" baseline="25641" dirty="0">
                <a:solidFill>
                  <a:srgbClr val="FFFFFF"/>
                </a:solidFill>
                <a:latin typeface="Verdana"/>
                <a:cs typeface="Verdana"/>
              </a:rPr>
              <a:t>rd</a:t>
            </a:r>
            <a:r>
              <a:rPr sz="1950" spc="352" baseline="256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decade</a:t>
            </a:r>
            <a:endParaRPr sz="2000">
              <a:latin typeface="Verdana"/>
              <a:cs typeface="Verdana"/>
            </a:endParaRPr>
          </a:p>
          <a:p>
            <a:pPr marL="1206500" lvl="2" indent="-229235">
              <a:lnSpc>
                <a:spcPct val="100000"/>
              </a:lnSpc>
              <a:spcBef>
                <a:spcPts val="480"/>
              </a:spcBef>
              <a:buClr>
                <a:srgbClr val="00CC99"/>
              </a:buClr>
              <a:buSzPct val="65000"/>
              <a:buFont typeface="Wingdings"/>
              <a:buChar char=""/>
              <a:tabLst>
                <a:tab pos="1207135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Second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peak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950" spc="22" baseline="25641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950" spc="359" baseline="256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950" spc="15" baseline="25641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950" spc="375" baseline="2564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decade</a:t>
            </a:r>
            <a:endParaRPr sz="2000">
              <a:latin typeface="Verdana"/>
              <a:cs typeface="Verdana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Clr>
                <a:srgbClr val="00CC99"/>
              </a:buClr>
              <a:buFont typeface="Wingdings"/>
              <a:buChar char=""/>
            </a:pPr>
            <a:endParaRPr sz="3400">
              <a:latin typeface="Verdana"/>
              <a:cs typeface="Verdana"/>
            </a:endParaRPr>
          </a:p>
          <a:p>
            <a:pPr marL="4064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407034" algn="l"/>
              </a:tabLst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Sex</a:t>
            </a:r>
            <a:endParaRPr sz="2800">
              <a:latin typeface="Verdana"/>
              <a:cs typeface="Verdana"/>
            </a:endParaRPr>
          </a:p>
          <a:p>
            <a:pPr marL="807085" lvl="1" indent="-287020">
              <a:lnSpc>
                <a:spcPct val="100000"/>
              </a:lnSpc>
              <a:spcBef>
                <a:spcPts val="5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80772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Male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preponderance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object 2"/>
          <p:cNvSpPr txBox="1"/>
          <p:nvPr/>
        </p:nvSpPr>
        <p:spPr>
          <a:xfrm>
            <a:off x="535940" y="1997502"/>
            <a:ext cx="8060690" cy="21558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Site</a:t>
            </a:r>
            <a:endParaRPr sz="28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Mandible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frequent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(75%)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99FF99"/>
              </a:buClr>
              <a:buFont typeface="Wingdings"/>
              <a:buChar char=""/>
            </a:pPr>
            <a:endParaRPr sz="33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Almost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half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keratocysts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occur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the angle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endParaRPr sz="24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mandible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48677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3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679" name="object 4"/>
            <p:cNvSpPr/>
            <p:nvPr/>
          </p:nvSpPr>
          <p:spPr>
            <a:xfrm>
              <a:off x="0" y="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0" name="object 5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1" name="object 6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82" name="object 7"/>
          <p:cNvSpPr txBox="1"/>
          <p:nvPr/>
        </p:nvSpPr>
        <p:spPr>
          <a:xfrm>
            <a:off x="78739" y="936417"/>
            <a:ext cx="8469630" cy="50603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8456295" algn="l"/>
              </a:tabLst>
            </a:pP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Verdana"/>
                <a:cs typeface="Verdana"/>
              </a:rPr>
              <a:t>Clinical</a:t>
            </a:r>
            <a:r>
              <a:rPr sz="2800" u="heavy" spc="15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Verdana"/>
                <a:cs typeface="Verdana"/>
              </a:rPr>
              <a:t> </a:t>
            </a: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Verdana"/>
                <a:cs typeface="Verdana"/>
              </a:rPr>
              <a:t>presentation	</a:t>
            </a:r>
            <a:endParaRPr sz="2800">
              <a:latin typeface="Verdana"/>
              <a:cs typeface="Verdana"/>
            </a:endParaRPr>
          </a:p>
          <a:p>
            <a:pPr marL="756285" marR="954405" lvl="1" indent="-287020">
              <a:lnSpc>
                <a:spcPct val="100000"/>
              </a:lnSpc>
              <a:spcBef>
                <a:spcPts val="5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Remarkably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free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symptoms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until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cyst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reached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9FF99"/>
              </a:buClr>
              <a:buFont typeface="Wingdings"/>
              <a:buChar char=""/>
            </a:pPr>
            <a:endParaRPr sz="33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Pain,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swelling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discharge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9FF99"/>
              </a:buClr>
              <a:buFont typeface="Wingdings"/>
              <a:buChar char=""/>
            </a:pPr>
            <a:endParaRPr sz="33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Pathologic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fracture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99FF99"/>
              </a:buClr>
              <a:buFont typeface="Wingdings"/>
              <a:buChar char=""/>
            </a:pPr>
            <a:endParaRPr sz="3250">
              <a:latin typeface="Verdana"/>
              <a:cs typeface="Verdana"/>
            </a:endParaRPr>
          </a:p>
          <a:p>
            <a:pPr marL="756285" marR="1524635" lvl="1" indent="-287020"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Maxillary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cysts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likely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become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infected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diagnosed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earlier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9FF99"/>
              </a:buClr>
              <a:buFont typeface="Wingdings"/>
              <a:buChar char=""/>
            </a:pPr>
            <a:endParaRPr sz="335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Displacement of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teeth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48683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object 2"/>
          <p:cNvSpPr txBox="1"/>
          <p:nvPr/>
        </p:nvSpPr>
        <p:spPr>
          <a:xfrm>
            <a:off x="535940" y="1560239"/>
            <a:ext cx="7708265" cy="38671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7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Other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3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Displacement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destruction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floor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 orbit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9FF99"/>
              </a:buClr>
              <a:buFont typeface="Wingdings"/>
              <a:buChar char=""/>
            </a:pPr>
            <a:endParaRPr sz="235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  <a:tab pos="242824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Proptosis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of	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eyeballs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99FF99"/>
              </a:buClr>
              <a:buFont typeface="Wingdings"/>
              <a:buChar char=""/>
            </a:pPr>
            <a:endParaRPr sz="235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Neurological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symptoms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9FF99"/>
              </a:buClr>
              <a:buFont typeface="Wingdings"/>
              <a:buChar char=""/>
            </a:pPr>
            <a:endParaRPr sz="2600">
              <a:latin typeface="Verdana"/>
              <a:cs typeface="Verdana"/>
            </a:endParaRPr>
          </a:p>
          <a:p>
            <a:pPr marL="355600" marR="205104" indent="-343535">
              <a:lnSpc>
                <a:spcPts val="262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“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Peripheral</a:t>
            </a:r>
            <a:r>
              <a:rPr sz="2400" spc="1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Verdana"/>
                <a:cs typeface="Verdana"/>
              </a:rPr>
              <a:t>OKC</a:t>
            </a:r>
            <a:r>
              <a:rPr sz="2400" spc="-5" dirty="0">
                <a:solidFill>
                  <a:srgbClr val="FF6600"/>
                </a:solidFill>
                <a:latin typeface="MS PGothic"/>
                <a:cs typeface="MS PGothic"/>
              </a:rPr>
              <a:t>”</a:t>
            </a:r>
            <a:r>
              <a:rPr sz="2400" spc="114" dirty="0">
                <a:solidFill>
                  <a:srgbClr val="FF6600"/>
                </a:solidFill>
                <a:latin typeface="MS PGothic"/>
                <a:cs typeface="MS PGothic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cysts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occuring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outside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bone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99"/>
              </a:buClr>
              <a:buFont typeface="Wingdings"/>
              <a:buChar char=""/>
            </a:pPr>
            <a:endParaRPr sz="3050">
              <a:latin typeface="Verdana"/>
              <a:cs typeface="Verdana"/>
            </a:endParaRPr>
          </a:p>
          <a:p>
            <a:pPr marL="355600" marR="5080" indent="-343535">
              <a:lnSpc>
                <a:spcPts val="259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Multiple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cysts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without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naevoid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basal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cell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carcinoma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syndrome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48685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6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710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1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12" name="object 6"/>
          <p:cNvSpPr txBox="1">
            <a:spLocks noGrp="1"/>
          </p:cNvSpPr>
          <p:nvPr>
            <p:ph type="title"/>
          </p:nvPr>
        </p:nvSpPr>
        <p:spPr>
          <a:xfrm>
            <a:off x="535940" y="643255"/>
            <a:ext cx="5915362" cy="6737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35" dirty="0"/>
              <a:t>Radiological</a:t>
            </a:r>
            <a:r>
              <a:rPr sz="4400" spc="-50" dirty="0"/>
              <a:t> </a:t>
            </a:r>
            <a:r>
              <a:rPr sz="4400" spc="-70" dirty="0"/>
              <a:t>features</a:t>
            </a:r>
            <a:endParaRPr sz="4400"/>
          </a:p>
        </p:txBody>
      </p:sp>
      <p:sp>
        <p:nvSpPr>
          <p:cNvPr id="1048713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19</a:t>
            </a:fld>
            <a:endParaRPr spc="-5" dirty="0"/>
          </a:p>
        </p:txBody>
      </p:sp>
      <p:sp>
        <p:nvSpPr>
          <p:cNvPr id="1048714" name="object 7"/>
          <p:cNvSpPr txBox="1"/>
          <p:nvPr/>
        </p:nvSpPr>
        <p:spPr>
          <a:xfrm>
            <a:off x="535940" y="1558797"/>
            <a:ext cx="7561580" cy="3880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Small,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round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ovoid,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radiolucent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areas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699"/>
              </a:buClr>
              <a:buFont typeface="Wingdings"/>
              <a:buChar char=""/>
            </a:pPr>
            <a:endParaRPr sz="23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Sometimes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extensive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699"/>
              </a:buClr>
              <a:buFont typeface="Wingdings"/>
              <a:buChar char=""/>
            </a:pPr>
            <a:endParaRPr sz="23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Well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demarcated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distinct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sclerotic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borders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699"/>
              </a:buClr>
              <a:buFont typeface="Wingdings"/>
              <a:buChar char=""/>
            </a:pPr>
            <a:endParaRPr sz="23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Unilocular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multilocular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699"/>
              </a:buClr>
              <a:buFont typeface="Wingdings"/>
              <a:buChar char=""/>
            </a:pPr>
            <a:endParaRPr sz="23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scalloped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margins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6699"/>
              </a:buClr>
              <a:buFont typeface="Wingdings"/>
              <a:buChar char=""/>
            </a:pPr>
            <a:endParaRPr sz="2800">
              <a:latin typeface="Verdana"/>
              <a:cs typeface="Verdana"/>
            </a:endParaRPr>
          </a:p>
          <a:p>
            <a:pPr marL="355600" marR="367030" indent="-343535">
              <a:lnSpc>
                <a:spcPct val="8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Expansion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is seen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late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and may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buccal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lingual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Title 104895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dirty="0"/>
              <a:t>Objectives </a:t>
            </a:r>
            <a:endParaRPr lang="en-US" dirty="0"/>
          </a:p>
        </p:txBody>
      </p:sp>
      <p:sp>
        <p:nvSpPr>
          <p:cNvPr id="1048954" name="Subtitle 104895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231106"/>
          </a:xfrm>
        </p:spPr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Discussion of various </a:t>
            </a:r>
            <a:r>
              <a:rPr lang="en-US" dirty="0" err="1" smtClean="0"/>
              <a:t>odontogenic</a:t>
            </a:r>
            <a:r>
              <a:rPr lang="en-US" dirty="0" smtClean="0"/>
              <a:t> cyst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  <a:spcBef>
                  <a:spcPts val="100"/>
                </a:spcBef>
              </a:pPr>
              <a:t>2</a:t>
            </a:fld>
            <a:endParaRPr lang="en-US"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object 2"/>
          <p:cNvSpPr txBox="1"/>
          <p:nvPr/>
        </p:nvSpPr>
        <p:spPr>
          <a:xfrm>
            <a:off x="535940" y="1560239"/>
            <a:ext cx="7394575" cy="37966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7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mimic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3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Radicular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cyst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Dentigerous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cyst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6600"/>
                </a:solidFill>
                <a:latin typeface="Verdana"/>
                <a:cs typeface="Verdana"/>
              </a:rPr>
              <a:t>follicular</a:t>
            </a:r>
            <a:r>
              <a:rPr sz="2000" spc="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6600"/>
                </a:solidFill>
                <a:latin typeface="Verdana"/>
                <a:cs typeface="Verdana"/>
              </a:rPr>
              <a:t>primordial</a:t>
            </a:r>
            <a:r>
              <a:rPr sz="2000" spc="1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6600"/>
                </a:solidFill>
                <a:latin typeface="Verdana"/>
                <a:cs typeface="Verdana"/>
              </a:rPr>
              <a:t>cyst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Lateral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periodontal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cyst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Nasopalatine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duct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cyst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99FF99"/>
              </a:buClr>
              <a:buFont typeface="Wingdings"/>
              <a:buChar char=""/>
            </a:pPr>
            <a:endParaRPr sz="2650">
              <a:latin typeface="Verdana"/>
              <a:cs typeface="Verdana"/>
            </a:endParaRPr>
          </a:p>
          <a:p>
            <a:pPr marL="355600" marR="5080" indent="-343535">
              <a:lnSpc>
                <a:spcPts val="259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Radiographically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classified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4 types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0000CC"/>
                </a:solidFill>
                <a:latin typeface="Verdana"/>
                <a:cs typeface="Verdana"/>
              </a:rPr>
              <a:t>(Main, </a:t>
            </a:r>
            <a:r>
              <a:rPr sz="2400" i="1" spc="-83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0000CC"/>
                </a:solidFill>
                <a:latin typeface="Verdana"/>
                <a:cs typeface="Verdana"/>
              </a:rPr>
              <a:t>1970)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19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6600"/>
                </a:solidFill>
                <a:latin typeface="Verdana"/>
                <a:cs typeface="Verdana"/>
              </a:rPr>
              <a:t>Replacement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6600"/>
                </a:solidFill>
                <a:latin typeface="Verdana"/>
                <a:cs typeface="Verdana"/>
              </a:rPr>
              <a:t>Envelopmental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4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6600"/>
                </a:solidFill>
                <a:latin typeface="Verdana"/>
                <a:cs typeface="Verdana"/>
              </a:rPr>
              <a:t>Extraneous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6600"/>
                </a:solidFill>
                <a:latin typeface="Verdana"/>
                <a:cs typeface="Verdana"/>
              </a:rPr>
              <a:t>Collateral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48717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object 2"/>
          <p:cNvGrpSpPr/>
          <p:nvPr/>
        </p:nvGrpSpPr>
        <p:grpSpPr>
          <a:xfrm>
            <a:off x="0" y="304800"/>
            <a:ext cx="3810000" cy="6553200"/>
            <a:chOff x="0" y="304800"/>
            <a:chExt cx="3810000" cy="6553200"/>
          </a:xfrm>
        </p:grpSpPr>
        <p:pic>
          <p:nvPicPr>
            <p:cNvPr id="2097155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04800"/>
              <a:ext cx="3581400" cy="2395728"/>
            </a:xfrm>
            <a:prstGeom prst="rect">
              <a:avLst/>
            </a:prstGeom>
          </p:spPr>
        </p:pic>
        <p:pic>
          <p:nvPicPr>
            <p:cNvPr id="2097156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352800"/>
              <a:ext cx="2310384" cy="3200400"/>
            </a:xfrm>
            <a:prstGeom prst="rect">
              <a:avLst/>
            </a:prstGeom>
          </p:spPr>
        </p:pic>
      </p:grpSp>
      <p:sp>
        <p:nvSpPr>
          <p:cNvPr id="1048718" name="object 5"/>
          <p:cNvSpPr txBox="1"/>
          <p:nvPr/>
        </p:nvSpPr>
        <p:spPr>
          <a:xfrm>
            <a:off x="8421116" y="6282638"/>
            <a:ext cx="187325" cy="15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2097157" name="object 6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"/>
            <a:ext cx="2471928" cy="2895600"/>
          </a:xfrm>
          <a:prstGeom prst="rect">
            <a:avLst/>
          </a:prstGeom>
        </p:spPr>
      </p:pic>
      <p:sp>
        <p:nvSpPr>
          <p:cNvPr id="1048719" name="object 7"/>
          <p:cNvSpPr txBox="1"/>
          <p:nvPr/>
        </p:nvSpPr>
        <p:spPr>
          <a:xfrm>
            <a:off x="7395209" y="935482"/>
            <a:ext cx="136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6600"/>
                </a:solidFill>
                <a:latin typeface="Comic Sans MS"/>
                <a:cs typeface="Comic Sans MS"/>
              </a:rPr>
              <a:t>Replacement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48720" name="object 8"/>
          <p:cNvSpPr txBox="1"/>
          <p:nvPr/>
        </p:nvSpPr>
        <p:spPr>
          <a:xfrm>
            <a:off x="1298194" y="2813430"/>
            <a:ext cx="1541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6600"/>
                </a:solidFill>
                <a:latin typeface="Comic Sans MS"/>
                <a:cs typeface="Comic Sans MS"/>
              </a:rPr>
              <a:t>Envelopmental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2097158" name="object 9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3200400"/>
            <a:ext cx="4064000" cy="2971800"/>
          </a:xfrm>
          <a:prstGeom prst="rect">
            <a:avLst/>
          </a:prstGeom>
        </p:spPr>
      </p:pic>
      <p:sp>
        <p:nvSpPr>
          <p:cNvPr id="1048721" name="object 10"/>
          <p:cNvSpPr txBox="1"/>
          <p:nvPr/>
        </p:nvSpPr>
        <p:spPr>
          <a:xfrm>
            <a:off x="6861809" y="6270447"/>
            <a:ext cx="1235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6600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FF6600"/>
                </a:solidFill>
                <a:latin typeface="Comic Sans MS"/>
                <a:cs typeface="Comic Sans MS"/>
              </a:rPr>
              <a:t>x</a:t>
            </a:r>
            <a:r>
              <a:rPr sz="1800" spc="-5" dirty="0">
                <a:solidFill>
                  <a:srgbClr val="FF6600"/>
                </a:solidFill>
                <a:latin typeface="Comic Sans MS"/>
                <a:cs typeface="Comic Sans MS"/>
              </a:rPr>
              <a:t>tr</a:t>
            </a:r>
            <a:r>
              <a:rPr sz="1800" spc="5" dirty="0">
                <a:solidFill>
                  <a:srgbClr val="FF6600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FF6600"/>
                </a:solidFill>
                <a:latin typeface="Comic Sans MS"/>
                <a:cs typeface="Comic Sans MS"/>
              </a:rPr>
              <a:t>neous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48722" name="object 11"/>
          <p:cNvSpPr txBox="1"/>
          <p:nvPr/>
        </p:nvSpPr>
        <p:spPr>
          <a:xfrm>
            <a:off x="2898775" y="5203697"/>
            <a:ext cx="1049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6600"/>
                </a:solidFill>
                <a:latin typeface="Comic Sans MS"/>
                <a:cs typeface="Comic Sans MS"/>
              </a:rPr>
              <a:t>Collateral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  <a:spcBef>
                  <a:spcPts val="100"/>
                </a:spcBef>
              </a:pPr>
              <a:t>21</a:t>
            </a:fld>
            <a:endParaRPr lang="en-US"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724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5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26" name="object 6"/>
          <p:cNvSpPr txBox="1">
            <a:spLocks noGrp="1"/>
          </p:cNvSpPr>
          <p:nvPr>
            <p:ph type="title"/>
          </p:nvPr>
        </p:nvSpPr>
        <p:spPr>
          <a:xfrm>
            <a:off x="535940" y="643255"/>
            <a:ext cx="4425987" cy="6737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Histopathology</a:t>
            </a:r>
            <a:endParaRPr sz="4400"/>
          </a:p>
        </p:txBody>
      </p:sp>
      <p:sp>
        <p:nvSpPr>
          <p:cNvPr id="1048727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22</a:t>
            </a:fld>
            <a:endParaRPr spc="-5" dirty="0"/>
          </a:p>
        </p:txBody>
      </p:sp>
      <p:sp>
        <p:nvSpPr>
          <p:cNvPr id="1048728" name="object 7"/>
          <p:cNvSpPr txBox="1"/>
          <p:nvPr/>
        </p:nvSpPr>
        <p:spPr>
          <a:xfrm>
            <a:off x="535940" y="1599945"/>
            <a:ext cx="7824470" cy="34937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Regular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keratinized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stratified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squamous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epithelium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699"/>
              </a:buClr>
              <a:buFont typeface="Wingdings"/>
              <a:buChar char=""/>
            </a:pPr>
            <a:endParaRPr sz="23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5-8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layer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without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rete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ridges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699"/>
              </a:buClr>
              <a:buFont typeface="Wingdings"/>
              <a:buChar char=""/>
            </a:pPr>
            <a:endParaRPr sz="23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Corrugated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surface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699"/>
              </a:buClr>
              <a:buFont typeface="Wingdings"/>
              <a:buChar char=""/>
            </a:pPr>
            <a:endParaRPr sz="23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Well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defined,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palisaded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basal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layer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Columnar</a:t>
            </a:r>
            <a:endParaRPr sz="1800">
              <a:latin typeface="Verdana"/>
              <a:cs typeface="Verdana"/>
            </a:endParaRPr>
          </a:p>
          <a:p>
            <a:pPr marL="756285" marR="612775" lvl="1" indent="-287020">
              <a:lnSpc>
                <a:spcPts val="1980"/>
              </a:lnSpc>
              <a:spcBef>
                <a:spcPts val="39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Nuclei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away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basement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membrane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intensely </a:t>
            </a:r>
            <a:r>
              <a:rPr sz="1800" spc="-6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basophilic</a:t>
            </a:r>
            <a:endParaRPr sz="18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9FF99"/>
              </a:buClr>
              <a:buFont typeface="Wingdings"/>
              <a:buChar char=""/>
            </a:pPr>
            <a:endParaRPr sz="2300">
              <a:latin typeface="Verdana"/>
              <a:cs typeface="Verdana"/>
            </a:endParaRPr>
          </a:p>
          <a:p>
            <a:pPr marL="355600" marR="5080" indent="-343535">
              <a:lnSpc>
                <a:spcPts val="218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Suprabasal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cells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polyhedral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often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show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intercellular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edema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object 2"/>
          <p:cNvSpPr txBox="1"/>
          <p:nvPr/>
        </p:nvSpPr>
        <p:spPr>
          <a:xfrm>
            <a:off x="535940" y="1532062"/>
            <a:ext cx="7999730" cy="407670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Mitotic</a:t>
            </a:r>
            <a:r>
              <a:rPr sz="28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activity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suprabasal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layer</a:t>
            </a:r>
            <a:endParaRPr sz="28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63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Higher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patients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syndrome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99FF99"/>
              </a:buClr>
              <a:buFont typeface="Wingdings"/>
              <a:buChar char=""/>
            </a:pPr>
            <a:endParaRPr sz="33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Epithelial</a:t>
            </a:r>
            <a:r>
              <a:rPr sz="28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dysplasia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99"/>
              </a:buClr>
              <a:buFont typeface="Wingdings"/>
              <a:buChar char=""/>
            </a:pPr>
            <a:endParaRPr sz="38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Fibrous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capsule</a:t>
            </a:r>
            <a:endParaRPr sz="28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usually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thin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relatively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few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cells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stroma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rich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mucopolysaccharide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endParaRPr sz="24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resembles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mesenchymal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connective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tissue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4873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object 2"/>
          <p:cNvSpPr txBox="1"/>
          <p:nvPr/>
        </p:nvSpPr>
        <p:spPr>
          <a:xfrm>
            <a:off x="535940" y="1560313"/>
            <a:ext cx="6765290" cy="18840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6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Inflammatory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cells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infrequent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mild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infiltration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lymphocytes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monocytes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Verdana"/>
              <a:cs typeface="Verdana"/>
            </a:endParaRPr>
          </a:p>
          <a:p>
            <a:pPr marL="29210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intense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inflammation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48735" name="object 3"/>
          <p:cNvSpPr txBox="1"/>
          <p:nvPr/>
        </p:nvSpPr>
        <p:spPr>
          <a:xfrm>
            <a:off x="2227833" y="4252340"/>
            <a:ext cx="5143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epithelium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looses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keratinised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surface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48736" name="object 4"/>
          <p:cNvSpPr txBox="1"/>
          <p:nvPr/>
        </p:nvSpPr>
        <p:spPr>
          <a:xfrm>
            <a:off x="1625854" y="5349951"/>
            <a:ext cx="6346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thicken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develop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rete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processes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ulcerate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48737" name="object 5"/>
          <p:cNvSpPr/>
          <p:nvPr/>
        </p:nvSpPr>
        <p:spPr>
          <a:xfrm>
            <a:off x="4515611" y="3658361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38100" y="495300"/>
                </a:moveTo>
                <a:lnTo>
                  <a:pt x="0" y="495300"/>
                </a:lnTo>
                <a:lnTo>
                  <a:pt x="57150" y="609600"/>
                </a:lnTo>
                <a:lnTo>
                  <a:pt x="104775" y="514350"/>
                </a:lnTo>
                <a:lnTo>
                  <a:pt x="38100" y="514350"/>
                </a:lnTo>
                <a:lnTo>
                  <a:pt x="38100" y="495300"/>
                </a:lnTo>
                <a:close/>
              </a:path>
              <a:path w="114300" h="609600">
                <a:moveTo>
                  <a:pt x="76200" y="0"/>
                </a:moveTo>
                <a:lnTo>
                  <a:pt x="38100" y="0"/>
                </a:lnTo>
                <a:lnTo>
                  <a:pt x="38100" y="514350"/>
                </a:lnTo>
                <a:lnTo>
                  <a:pt x="76200" y="514350"/>
                </a:lnTo>
                <a:lnTo>
                  <a:pt x="76200" y="0"/>
                </a:lnTo>
                <a:close/>
              </a:path>
              <a:path w="114300" h="609600">
                <a:moveTo>
                  <a:pt x="114300" y="495300"/>
                </a:moveTo>
                <a:lnTo>
                  <a:pt x="76200" y="495300"/>
                </a:lnTo>
                <a:lnTo>
                  <a:pt x="76200" y="514350"/>
                </a:lnTo>
                <a:lnTo>
                  <a:pt x="104775" y="514350"/>
                </a:lnTo>
                <a:lnTo>
                  <a:pt x="11430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8" name="object 6"/>
          <p:cNvSpPr/>
          <p:nvPr/>
        </p:nvSpPr>
        <p:spPr>
          <a:xfrm>
            <a:off x="4515611" y="4725161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38100" y="495300"/>
                </a:moveTo>
                <a:lnTo>
                  <a:pt x="0" y="495300"/>
                </a:lnTo>
                <a:lnTo>
                  <a:pt x="57150" y="609600"/>
                </a:lnTo>
                <a:lnTo>
                  <a:pt x="104775" y="514350"/>
                </a:lnTo>
                <a:lnTo>
                  <a:pt x="38100" y="514350"/>
                </a:lnTo>
                <a:lnTo>
                  <a:pt x="38100" y="495300"/>
                </a:lnTo>
                <a:close/>
              </a:path>
              <a:path w="114300" h="609600">
                <a:moveTo>
                  <a:pt x="76200" y="0"/>
                </a:moveTo>
                <a:lnTo>
                  <a:pt x="38100" y="0"/>
                </a:lnTo>
                <a:lnTo>
                  <a:pt x="38100" y="514350"/>
                </a:lnTo>
                <a:lnTo>
                  <a:pt x="76200" y="514350"/>
                </a:lnTo>
                <a:lnTo>
                  <a:pt x="76200" y="0"/>
                </a:lnTo>
                <a:close/>
              </a:path>
              <a:path w="114300" h="609600">
                <a:moveTo>
                  <a:pt x="114300" y="495300"/>
                </a:moveTo>
                <a:lnTo>
                  <a:pt x="76200" y="495300"/>
                </a:lnTo>
                <a:lnTo>
                  <a:pt x="76200" y="514350"/>
                </a:lnTo>
                <a:lnTo>
                  <a:pt x="104775" y="514350"/>
                </a:lnTo>
                <a:lnTo>
                  <a:pt x="11430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9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744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45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46" name="object 6"/>
          <p:cNvSpPr txBox="1">
            <a:spLocks noGrp="1"/>
          </p:cNvSpPr>
          <p:nvPr>
            <p:ph type="title"/>
          </p:nvPr>
        </p:nvSpPr>
        <p:spPr>
          <a:xfrm>
            <a:off x="704494" y="946149"/>
            <a:ext cx="68205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collapsed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folded</a:t>
            </a:r>
            <a:r>
              <a:rPr sz="28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thin-walled</a:t>
            </a:r>
            <a:r>
              <a:rPr sz="2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cysts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48747" name="object 7"/>
          <p:cNvSpPr txBox="1"/>
          <p:nvPr/>
        </p:nvSpPr>
        <p:spPr>
          <a:xfrm>
            <a:off x="289661" y="2482723"/>
            <a:ext cx="7646670" cy="850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erroneous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impression</a:t>
            </a:r>
            <a:r>
              <a:rPr sz="28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multilocularites</a:t>
            </a:r>
            <a:r>
              <a:rPr sz="28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endParaRPr sz="2800">
              <a:latin typeface="Verdana"/>
              <a:cs typeface="Verdana"/>
            </a:endParaRPr>
          </a:p>
          <a:p>
            <a:pPr marL="353060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histological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section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2097165" name="object 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33800"/>
            <a:ext cx="4271772" cy="2904744"/>
          </a:xfrm>
          <a:prstGeom prst="rect">
            <a:avLst/>
          </a:prstGeom>
        </p:spPr>
      </p:pic>
      <p:sp>
        <p:nvSpPr>
          <p:cNvPr id="1048748" name="object 9"/>
          <p:cNvSpPr/>
          <p:nvPr/>
        </p:nvSpPr>
        <p:spPr>
          <a:xfrm>
            <a:off x="4591811" y="1600961"/>
            <a:ext cx="114300" cy="914400"/>
          </a:xfrm>
          <a:custGeom>
            <a:avLst/>
            <a:gdLst/>
            <a:ahLst/>
            <a:cxnLst/>
            <a:rect l="l" t="t" r="r" b="b"/>
            <a:pathLst>
              <a:path w="114300" h="914400">
                <a:moveTo>
                  <a:pt x="38100" y="800100"/>
                </a:moveTo>
                <a:lnTo>
                  <a:pt x="0" y="800100"/>
                </a:lnTo>
                <a:lnTo>
                  <a:pt x="57150" y="914400"/>
                </a:lnTo>
                <a:lnTo>
                  <a:pt x="104775" y="819150"/>
                </a:lnTo>
                <a:lnTo>
                  <a:pt x="38100" y="819150"/>
                </a:lnTo>
                <a:lnTo>
                  <a:pt x="38100" y="800100"/>
                </a:lnTo>
                <a:close/>
              </a:path>
              <a:path w="114300" h="914400">
                <a:moveTo>
                  <a:pt x="76200" y="0"/>
                </a:moveTo>
                <a:lnTo>
                  <a:pt x="38100" y="0"/>
                </a:lnTo>
                <a:lnTo>
                  <a:pt x="38100" y="819150"/>
                </a:lnTo>
                <a:lnTo>
                  <a:pt x="76200" y="819150"/>
                </a:lnTo>
                <a:lnTo>
                  <a:pt x="76200" y="0"/>
                </a:lnTo>
                <a:close/>
              </a:path>
              <a:path w="114300" h="914400">
                <a:moveTo>
                  <a:pt x="114300" y="800100"/>
                </a:moveTo>
                <a:lnTo>
                  <a:pt x="76200" y="800100"/>
                </a:lnTo>
                <a:lnTo>
                  <a:pt x="76200" y="819150"/>
                </a:lnTo>
                <a:lnTo>
                  <a:pt x="104775" y="819150"/>
                </a:lnTo>
                <a:lnTo>
                  <a:pt x="114300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9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object 2"/>
          <p:cNvSpPr txBox="1">
            <a:spLocks noGrp="1"/>
          </p:cNvSpPr>
          <p:nvPr>
            <p:ph type="title"/>
          </p:nvPr>
        </p:nvSpPr>
        <p:spPr>
          <a:xfrm>
            <a:off x="1798701" y="343916"/>
            <a:ext cx="5547360" cy="233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5200" spc="-5" dirty="0">
                <a:latin typeface="Comic Sans MS"/>
                <a:cs typeface="Comic Sans MS"/>
              </a:rPr>
              <a:t>Gingival</a:t>
            </a:r>
            <a:r>
              <a:rPr sz="5200" spc="15" dirty="0">
                <a:latin typeface="Comic Sans MS"/>
                <a:cs typeface="Comic Sans MS"/>
              </a:rPr>
              <a:t> </a:t>
            </a:r>
            <a:r>
              <a:rPr sz="5200" spc="-5" dirty="0">
                <a:latin typeface="Comic Sans MS"/>
                <a:cs typeface="Comic Sans MS"/>
              </a:rPr>
              <a:t>cyst</a:t>
            </a:r>
            <a:r>
              <a:rPr sz="5200" dirty="0">
                <a:latin typeface="Comic Sans MS"/>
                <a:cs typeface="Comic Sans MS"/>
              </a:rPr>
              <a:t> </a:t>
            </a:r>
            <a:r>
              <a:rPr sz="5200" spc="-5" dirty="0">
                <a:latin typeface="Comic Sans MS"/>
                <a:cs typeface="Comic Sans MS"/>
              </a:rPr>
              <a:t>and </a:t>
            </a:r>
            <a:r>
              <a:rPr sz="5200" dirty="0">
                <a:latin typeface="Comic Sans MS"/>
                <a:cs typeface="Comic Sans MS"/>
              </a:rPr>
              <a:t> </a:t>
            </a:r>
            <a:r>
              <a:rPr sz="5200" spc="-5" dirty="0">
                <a:latin typeface="Comic Sans MS"/>
                <a:cs typeface="Comic Sans MS"/>
              </a:rPr>
              <a:t>midpalatal</a:t>
            </a:r>
            <a:r>
              <a:rPr sz="5200" spc="-20" dirty="0">
                <a:latin typeface="Comic Sans MS"/>
                <a:cs typeface="Comic Sans MS"/>
              </a:rPr>
              <a:t> </a:t>
            </a:r>
            <a:r>
              <a:rPr sz="5200" spc="-10" dirty="0">
                <a:latin typeface="Comic Sans MS"/>
                <a:cs typeface="Comic Sans MS"/>
              </a:rPr>
              <a:t>cyst</a:t>
            </a:r>
            <a:r>
              <a:rPr sz="5200" spc="10" dirty="0">
                <a:latin typeface="Comic Sans MS"/>
                <a:cs typeface="Comic Sans MS"/>
              </a:rPr>
              <a:t> </a:t>
            </a:r>
            <a:r>
              <a:rPr sz="5200" spc="-5" dirty="0">
                <a:latin typeface="Comic Sans MS"/>
                <a:cs typeface="Comic Sans MS"/>
              </a:rPr>
              <a:t>of </a:t>
            </a:r>
            <a:r>
              <a:rPr sz="5200" spc="-1540" dirty="0">
                <a:latin typeface="Comic Sans MS"/>
                <a:cs typeface="Comic Sans MS"/>
              </a:rPr>
              <a:t> </a:t>
            </a:r>
            <a:r>
              <a:rPr sz="5200" spc="-10" dirty="0">
                <a:latin typeface="Comic Sans MS"/>
                <a:cs typeface="Comic Sans MS"/>
              </a:rPr>
              <a:t>infants</a:t>
            </a:r>
            <a:endParaRPr sz="5200">
              <a:latin typeface="Comic Sans MS"/>
              <a:cs typeface="Comic Sans MS"/>
            </a:endParaRPr>
          </a:p>
        </p:txBody>
      </p:sp>
      <p:sp>
        <p:nvSpPr>
          <p:cNvPr id="1048778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779" name="object 3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0" name="object 4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81" name="object 5"/>
          <p:cNvSpPr txBox="1">
            <a:spLocks noGrp="1"/>
          </p:cNvSpPr>
          <p:nvPr>
            <p:ph type="title"/>
          </p:nvPr>
        </p:nvSpPr>
        <p:spPr>
          <a:xfrm>
            <a:off x="445262" y="660019"/>
            <a:ext cx="8102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89265" algn="l"/>
              </a:tabLst>
            </a:pPr>
            <a:r>
              <a:rPr sz="4400" u="heavy" spc="-60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u="heavy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Clinical</a:t>
            </a:r>
            <a:r>
              <a:rPr sz="4400" u="heavy" spc="-70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u="heavy" spc="-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features	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782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27</a:t>
            </a:fld>
            <a:endParaRPr spc="-5" dirty="0"/>
          </a:p>
        </p:txBody>
      </p:sp>
      <p:sp>
        <p:nvSpPr>
          <p:cNvPr id="1048783" name="object 6"/>
          <p:cNvSpPr txBox="1"/>
          <p:nvPr/>
        </p:nvSpPr>
        <p:spPr>
          <a:xfrm>
            <a:off x="535940" y="1618234"/>
            <a:ext cx="7508875" cy="3778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Frequently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seen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new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born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infants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6699"/>
              </a:buClr>
              <a:buFont typeface="Wingdings"/>
              <a:buChar char=""/>
            </a:pPr>
            <a:endParaRPr sz="28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Rare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after</a:t>
            </a:r>
            <a:r>
              <a:rPr sz="2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months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age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0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Undergo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involution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disappear</a:t>
            </a:r>
            <a:endParaRPr sz="20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Rupture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through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surface epithelium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exfoliate</a:t>
            </a:r>
            <a:endParaRPr sz="20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99FF99"/>
              </a:buClr>
              <a:buFont typeface="Wingdings"/>
              <a:buChar char=""/>
            </a:pPr>
            <a:endParaRPr sz="2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Along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mid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palatine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raphe</a:t>
            </a:r>
            <a:r>
              <a:rPr sz="24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70" dirty="0">
                <a:solidFill>
                  <a:srgbClr val="008000"/>
                </a:solidFill>
                <a:latin typeface="Comic Sans MS"/>
                <a:cs typeface="Comic Sans MS"/>
              </a:rPr>
              <a:t>Epstein</a:t>
            </a:r>
            <a:r>
              <a:rPr sz="2500" i="1" spc="70" dirty="0">
                <a:solidFill>
                  <a:srgbClr val="008000"/>
                </a:solidFill>
                <a:latin typeface="Arial"/>
                <a:cs typeface="Arial"/>
              </a:rPr>
              <a:t>’</a:t>
            </a:r>
            <a:r>
              <a:rPr sz="2400" i="1" spc="70" dirty="0">
                <a:solidFill>
                  <a:srgbClr val="008000"/>
                </a:solidFill>
                <a:latin typeface="Comic Sans MS"/>
                <a:cs typeface="Comic Sans MS"/>
              </a:rPr>
              <a:t>s</a:t>
            </a:r>
            <a:r>
              <a:rPr sz="2400" i="1" spc="-2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400" i="1" dirty="0">
                <a:solidFill>
                  <a:srgbClr val="008000"/>
                </a:solidFill>
                <a:latin typeface="Comic Sans MS"/>
                <a:cs typeface="Comic Sans MS"/>
              </a:rPr>
              <a:t>pearls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6699"/>
              </a:buClr>
              <a:buFont typeface="Wingdings"/>
              <a:buChar char=""/>
            </a:pPr>
            <a:endParaRPr sz="2350">
              <a:latin typeface="Comic Sans MS"/>
              <a:cs typeface="Comic Sans MS"/>
            </a:endParaRPr>
          </a:p>
          <a:p>
            <a:pPr marL="355600" indent="-343535">
              <a:lnSpc>
                <a:spcPts val="2975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Buccal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lingual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 aspect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 dental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ridges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105" dirty="0">
                <a:solidFill>
                  <a:srgbClr val="008000"/>
                </a:solidFill>
                <a:latin typeface="Comic Sans MS"/>
                <a:cs typeface="Comic Sans MS"/>
              </a:rPr>
              <a:t>Bohn</a:t>
            </a:r>
            <a:r>
              <a:rPr sz="2500" i="1" spc="105" dirty="0">
                <a:solidFill>
                  <a:srgbClr val="008000"/>
                </a:solidFill>
                <a:latin typeface="Arial"/>
                <a:cs typeface="Arial"/>
              </a:rPr>
              <a:t>’</a:t>
            </a:r>
            <a:r>
              <a:rPr sz="2400" i="1" spc="105" dirty="0">
                <a:solidFill>
                  <a:srgbClr val="008000"/>
                </a:solidFill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855"/>
              </a:lnSpc>
            </a:pPr>
            <a:r>
              <a:rPr sz="2400" i="1" spc="-5" dirty="0">
                <a:solidFill>
                  <a:srgbClr val="008000"/>
                </a:solidFill>
                <a:latin typeface="Comic Sans MS"/>
                <a:cs typeface="Comic Sans MS"/>
              </a:rPr>
              <a:t>nodules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2" name="object 3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785" name="object 4"/>
            <p:cNvSpPr/>
            <p:nvPr/>
          </p:nvSpPr>
          <p:spPr>
            <a:xfrm>
              <a:off x="0" y="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6" name="object 5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7" name="object 6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88" name="object 7"/>
          <p:cNvSpPr txBox="1"/>
          <p:nvPr/>
        </p:nvSpPr>
        <p:spPr>
          <a:xfrm>
            <a:off x="445262" y="1081786"/>
            <a:ext cx="8102600" cy="22694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0705" algn="l"/>
                <a:tab pos="8089265" algn="l"/>
              </a:tabLst>
            </a:pPr>
            <a:r>
              <a:rPr sz="2100" u="heavy" dirty="0">
                <a:solidFill>
                  <a:srgbClr val="0066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100" u="heavy" dirty="0">
                <a:solidFill>
                  <a:srgbClr val="006699"/>
                </a:solidFill>
                <a:uFill>
                  <a:solidFill>
                    <a:srgbClr val="99FF99"/>
                  </a:solidFill>
                </a:uFill>
                <a:latin typeface="Wingdings"/>
                <a:cs typeface="Wingdings"/>
              </a:rPr>
              <a:t></a:t>
            </a:r>
            <a:r>
              <a:rPr sz="2100" u="heavy" spc="285" dirty="0">
                <a:solidFill>
                  <a:srgbClr val="006699"/>
                </a:solidFill>
                <a:uFill>
                  <a:solidFill>
                    <a:srgbClr val="99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2-3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mm</a:t>
            </a: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in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diameter	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Comic Sans MS"/>
              <a:cs typeface="Comic Sans MS"/>
            </a:endParaRPr>
          </a:p>
          <a:p>
            <a:pPr marL="903605" indent="-343535">
              <a:lnSpc>
                <a:spcPct val="100000"/>
              </a:lnSpc>
              <a:spcBef>
                <a:spcPts val="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90424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White</a:t>
            </a:r>
            <a:r>
              <a:rPr sz="2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cream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coloured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99"/>
              </a:buClr>
              <a:buFont typeface="Wingdings"/>
              <a:buChar char=""/>
            </a:pPr>
            <a:endParaRPr sz="3350">
              <a:latin typeface="Comic Sans MS"/>
              <a:cs typeface="Comic Sans MS"/>
            </a:endParaRPr>
          </a:p>
          <a:p>
            <a:pPr marL="903605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90424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Single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multiple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(usually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5 or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6)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2097171" name="object 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33400"/>
            <a:ext cx="2857500" cy="2104644"/>
          </a:xfrm>
          <a:prstGeom prst="rect">
            <a:avLst/>
          </a:prstGeom>
        </p:spPr>
      </p:pic>
      <p:pic>
        <p:nvPicPr>
          <p:cNvPr id="2097172" name="object 9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114800"/>
            <a:ext cx="3208020" cy="2391156"/>
          </a:xfrm>
          <a:prstGeom prst="rect">
            <a:avLst/>
          </a:prstGeom>
        </p:spPr>
      </p:pic>
      <p:sp>
        <p:nvSpPr>
          <p:cNvPr id="1048789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790" name="object 3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1" name="object 4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92" name="object 5"/>
          <p:cNvSpPr txBox="1">
            <a:spLocks noGrp="1"/>
          </p:cNvSpPr>
          <p:nvPr>
            <p:ph type="title"/>
          </p:nvPr>
        </p:nvSpPr>
        <p:spPr>
          <a:xfrm>
            <a:off x="445262" y="660019"/>
            <a:ext cx="8102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89265" algn="l"/>
              </a:tabLst>
            </a:pPr>
            <a:r>
              <a:rPr sz="4400" u="heavy" spc="-60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u="heavy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Pathogenesis	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793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29</a:t>
            </a:fld>
            <a:endParaRPr spc="-5" dirty="0"/>
          </a:p>
        </p:txBody>
      </p:sp>
      <p:sp>
        <p:nvSpPr>
          <p:cNvPr id="1048794" name="object 6"/>
          <p:cNvSpPr txBox="1"/>
          <p:nvPr/>
        </p:nvSpPr>
        <p:spPr>
          <a:xfrm>
            <a:off x="535940" y="1614881"/>
            <a:ext cx="3862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3300"/>
                </a:solidFill>
                <a:latin typeface="Comic Sans MS"/>
                <a:cs typeface="Comic Sans MS"/>
              </a:rPr>
              <a:t>Gingival</a:t>
            </a:r>
            <a:r>
              <a:rPr sz="2800" spc="1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Comic Sans MS"/>
                <a:cs typeface="Comic Sans MS"/>
              </a:rPr>
              <a:t>cyst</a:t>
            </a:r>
            <a:r>
              <a:rPr sz="2800" spc="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Comic Sans MS"/>
                <a:cs typeface="Comic Sans MS"/>
              </a:rPr>
              <a:t>of</a:t>
            </a:r>
            <a:r>
              <a:rPr sz="2800" spc="-1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3300"/>
                </a:solidFill>
                <a:latin typeface="Comic Sans MS"/>
                <a:cs typeface="Comic Sans MS"/>
              </a:rPr>
              <a:t>infants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795" name="object 7"/>
          <p:cNvSpPr txBox="1"/>
          <p:nvPr/>
        </p:nvSpPr>
        <p:spPr>
          <a:xfrm>
            <a:off x="535940" y="2639694"/>
            <a:ext cx="7886065" cy="2188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07720" indent="-343535">
              <a:lnSpc>
                <a:spcPct val="100000"/>
              </a:lnSpc>
              <a:spcBef>
                <a:spcPts val="9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Arise</a:t>
            </a:r>
            <a:r>
              <a:rPr sz="28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28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epithelial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remnants</a:t>
            </a:r>
            <a:r>
              <a:rPr sz="28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dental </a:t>
            </a:r>
            <a:r>
              <a:rPr sz="2800" spc="-81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lamina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sz="2800" spc="-5" dirty="0">
                <a:solidFill>
                  <a:srgbClr val="008000"/>
                </a:solidFill>
                <a:latin typeface="Comic Sans MS"/>
                <a:cs typeface="Comic Sans MS"/>
              </a:rPr>
              <a:t>cell </a:t>
            </a:r>
            <a:r>
              <a:rPr sz="2800" spc="-10" dirty="0">
                <a:solidFill>
                  <a:srgbClr val="008000"/>
                </a:solidFill>
                <a:latin typeface="Comic Sans MS"/>
                <a:cs typeface="Comic Sans MS"/>
              </a:rPr>
              <a:t>rests</a:t>
            </a:r>
            <a:r>
              <a:rPr sz="2800" spc="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08000"/>
                </a:solidFill>
                <a:latin typeface="Comic Sans MS"/>
                <a:cs typeface="Comic Sans MS"/>
              </a:rPr>
              <a:t>of</a:t>
            </a:r>
            <a:r>
              <a:rPr sz="2800" dirty="0">
                <a:solidFill>
                  <a:srgbClr val="008000"/>
                </a:solidFill>
                <a:latin typeface="Comic Sans MS"/>
                <a:cs typeface="Comic Sans MS"/>
              </a:rPr>
              <a:t> Serre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99"/>
              </a:buClr>
              <a:buFont typeface="Wingdings"/>
              <a:buChar char=""/>
            </a:pPr>
            <a:endParaRPr sz="3350">
              <a:latin typeface="Comic Sans MS"/>
              <a:cs typeface="Comic Sans MS"/>
            </a:endParaRPr>
          </a:p>
          <a:p>
            <a:pPr marL="355600" marR="508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These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rests</a:t>
            </a:r>
            <a:r>
              <a:rPr sz="28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have</a:t>
            </a:r>
            <a:r>
              <a:rPr sz="28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capacity</a:t>
            </a:r>
            <a:r>
              <a:rPr sz="28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8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proliferate, </a:t>
            </a:r>
            <a:r>
              <a:rPr sz="2800" spc="-81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keratinize</a:t>
            </a:r>
            <a:r>
              <a:rPr sz="2800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form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small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cysts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Title 104896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/>
              <a:t>Contents</a:t>
            </a:r>
            <a:endParaRPr lang="en-US"/>
          </a:p>
        </p:txBody>
      </p:sp>
      <p:sp>
        <p:nvSpPr>
          <p:cNvPr id="1048963" name="Subtitle 104896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385542"/>
          </a:xfrm>
        </p:spPr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err="1" smtClean="0"/>
              <a:t>Odontogenic</a:t>
            </a:r>
            <a:r>
              <a:rPr lang="en-US" dirty="0" smtClean="0"/>
              <a:t> </a:t>
            </a:r>
            <a:r>
              <a:rPr lang="en-US" dirty="0" err="1" smtClean="0"/>
              <a:t>keratocyst</a:t>
            </a:r>
            <a:endParaRPr lang="en-US" dirty="0" smtClean="0"/>
          </a:p>
          <a:p>
            <a:r>
              <a:rPr lang="en-US" dirty="0" smtClean="0"/>
              <a:t>Gingival cyst of new born</a:t>
            </a:r>
          </a:p>
          <a:p>
            <a:r>
              <a:rPr lang="en-US" dirty="0" smtClean="0"/>
              <a:t>Gingival cyst of adults</a:t>
            </a:r>
          </a:p>
          <a:p>
            <a:r>
              <a:rPr lang="en-US" dirty="0" smtClean="0"/>
              <a:t>Lateral periodontal cyst</a:t>
            </a:r>
          </a:p>
          <a:p>
            <a:r>
              <a:rPr lang="en-US" dirty="0" err="1" smtClean="0"/>
              <a:t>Dentigerous</a:t>
            </a:r>
            <a:r>
              <a:rPr lang="en-US" dirty="0" smtClean="0"/>
              <a:t> cyst</a:t>
            </a:r>
          </a:p>
          <a:p>
            <a:r>
              <a:rPr lang="en-US" dirty="0" smtClean="0"/>
              <a:t>Eruption cyst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  <a:spcBef>
                  <a:spcPts val="100"/>
                </a:spcBef>
              </a:pPr>
              <a:t>3</a:t>
            </a:fld>
            <a:endParaRPr lang="en-US"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797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8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99" name="object 6"/>
          <p:cNvSpPr txBox="1">
            <a:spLocks noGrp="1"/>
          </p:cNvSpPr>
          <p:nvPr>
            <p:ph type="title"/>
          </p:nvPr>
        </p:nvSpPr>
        <p:spPr>
          <a:xfrm>
            <a:off x="78739" y="1614881"/>
            <a:ext cx="3612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3300"/>
                </a:solidFill>
                <a:latin typeface="Comic Sans MS"/>
                <a:cs typeface="Comic Sans MS"/>
              </a:rPr>
              <a:t>Midpalatal</a:t>
            </a:r>
            <a:r>
              <a:rPr sz="280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Comic Sans MS"/>
                <a:cs typeface="Comic Sans MS"/>
              </a:rPr>
              <a:t>raphe</a:t>
            </a:r>
            <a:r>
              <a:rPr sz="2800" spc="-2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Comic Sans MS"/>
                <a:cs typeface="Comic Sans MS"/>
              </a:rPr>
              <a:t>cyst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800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30</a:t>
            </a:fld>
            <a:endParaRPr spc="-5" dirty="0"/>
          </a:p>
        </p:txBody>
      </p:sp>
      <p:sp>
        <p:nvSpPr>
          <p:cNvPr id="1048801" name="object 7"/>
          <p:cNvSpPr txBox="1"/>
          <p:nvPr/>
        </p:nvSpPr>
        <p:spPr>
          <a:xfrm>
            <a:off x="78739" y="2639694"/>
            <a:ext cx="7802880" cy="213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Arise</a:t>
            </a:r>
            <a:r>
              <a:rPr sz="28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28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epithelial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inclusions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along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line </a:t>
            </a:r>
            <a:r>
              <a:rPr sz="2800" spc="-81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fusion</a:t>
            </a:r>
            <a:r>
              <a:rPr sz="28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palatal</a:t>
            </a:r>
            <a:r>
              <a:rPr sz="28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folds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nasal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 process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Usually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atrophy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get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resorbed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after</a:t>
            </a:r>
            <a:r>
              <a:rPr sz="2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birth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persist</a:t>
            </a:r>
            <a:r>
              <a:rPr sz="2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form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keratin filled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cysts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803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04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05" name="object 6"/>
          <p:cNvSpPr txBox="1">
            <a:spLocks noGrp="1"/>
          </p:cNvSpPr>
          <p:nvPr>
            <p:ph type="title"/>
          </p:nvPr>
        </p:nvSpPr>
        <p:spPr>
          <a:xfrm>
            <a:off x="535940" y="660019"/>
            <a:ext cx="39420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omic Sans MS"/>
                <a:cs typeface="Comic Sans MS"/>
              </a:rPr>
              <a:t>Histopathology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806" name="object 7"/>
          <p:cNvSpPr txBox="1"/>
          <p:nvPr/>
        </p:nvSpPr>
        <p:spPr>
          <a:xfrm>
            <a:off x="535940" y="1569465"/>
            <a:ext cx="4576445" cy="4117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Round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ovoid</a:t>
            </a:r>
            <a:endParaRPr sz="1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16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Smooth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undulating</a:t>
            </a:r>
            <a:r>
              <a:rPr sz="18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outline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699"/>
              </a:buClr>
              <a:buFont typeface="Wingdings"/>
              <a:buChar char=""/>
            </a:pPr>
            <a:endParaRPr sz="1850">
              <a:latin typeface="Comic Sans MS"/>
              <a:cs typeface="Comic Sans MS"/>
            </a:endParaRPr>
          </a:p>
          <a:p>
            <a:pPr marL="355600" marR="170180" indent="-343535">
              <a:lnSpc>
                <a:spcPct val="8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Thin lining of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stratified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squamous 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parakeratotic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surface</a:t>
            </a:r>
            <a:endParaRPr sz="1800">
              <a:latin typeface="Comic Sans MS"/>
              <a:cs typeface="Comic Sans MS"/>
            </a:endParaRPr>
          </a:p>
          <a:p>
            <a:pPr marL="355600" indent="-343535">
              <a:lnSpc>
                <a:spcPts val="1945"/>
              </a:lnSpc>
              <a:spcBef>
                <a:spcPts val="216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cavity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filled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keratin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945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(concentric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laminations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with flat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nuclei)</a:t>
            </a:r>
            <a:endParaRPr sz="1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16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Flat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basal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cells</a:t>
            </a:r>
            <a:endParaRPr sz="1800">
              <a:latin typeface="Comic Sans MS"/>
              <a:cs typeface="Comic Sans MS"/>
            </a:endParaRPr>
          </a:p>
          <a:p>
            <a:pPr marL="355600" indent="-343535">
              <a:lnSpc>
                <a:spcPts val="1945"/>
              </a:lnSpc>
              <a:spcBef>
                <a:spcPts val="216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lined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clefts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between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oral</a:t>
            </a:r>
            <a:r>
              <a:rPr sz="18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endParaRPr sz="1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16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Oral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may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be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atrpohic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2097173" name="object 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209800"/>
            <a:ext cx="3198876" cy="2374392"/>
          </a:xfrm>
          <a:prstGeom prst="rect">
            <a:avLst/>
          </a:prstGeom>
        </p:spPr>
      </p:pic>
      <p:sp>
        <p:nvSpPr>
          <p:cNvPr id="1048807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object 2"/>
          <p:cNvSpPr txBox="1">
            <a:spLocks noGrp="1"/>
          </p:cNvSpPr>
          <p:nvPr>
            <p:ph type="title"/>
          </p:nvPr>
        </p:nvSpPr>
        <p:spPr>
          <a:xfrm>
            <a:off x="764540" y="927303"/>
            <a:ext cx="7614919" cy="173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7805" marR="5080" indent="-160083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omic Sans MS"/>
                <a:cs typeface="Comic Sans MS"/>
              </a:rPr>
              <a:t>Gingival cyst of </a:t>
            </a:r>
            <a:r>
              <a:rPr spc="-172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adults</a:t>
            </a:r>
          </a:p>
        </p:txBody>
      </p:sp>
      <p:sp>
        <p:nvSpPr>
          <p:cNvPr id="1048809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811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12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13" name="object 6"/>
          <p:cNvSpPr txBox="1">
            <a:spLocks noGrp="1"/>
          </p:cNvSpPr>
          <p:nvPr>
            <p:ph type="title"/>
          </p:nvPr>
        </p:nvSpPr>
        <p:spPr>
          <a:xfrm>
            <a:off x="535940" y="660019"/>
            <a:ext cx="4291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omic Sans MS"/>
                <a:cs typeface="Comic Sans MS"/>
              </a:rPr>
              <a:t>Clinical</a:t>
            </a:r>
            <a:r>
              <a:rPr sz="4400" spc="-95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features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814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33</a:t>
            </a:fld>
            <a:endParaRPr spc="-5" dirty="0"/>
          </a:p>
        </p:txBody>
      </p:sp>
      <p:sp>
        <p:nvSpPr>
          <p:cNvPr id="1048815" name="object 7"/>
          <p:cNvSpPr txBox="1"/>
          <p:nvPr/>
        </p:nvSpPr>
        <p:spPr>
          <a:xfrm>
            <a:off x="497840" y="1548129"/>
            <a:ext cx="6877684" cy="4432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3535">
              <a:lnSpc>
                <a:spcPct val="100000"/>
              </a:lnSpc>
              <a:spcBef>
                <a:spcPts val="10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93700" algn="l"/>
                <a:tab pos="394335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Frequency</a:t>
            </a:r>
            <a:endParaRPr sz="2400">
              <a:latin typeface="Comic Sans MS"/>
              <a:cs typeface="Comic Sans MS"/>
            </a:endParaRPr>
          </a:p>
          <a:p>
            <a:pPr marL="794385" lvl="1" indent="-287020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0.5%</a:t>
            </a:r>
            <a:endParaRPr sz="2000">
              <a:latin typeface="Comic Sans MS"/>
              <a:cs typeface="Comic Sans MS"/>
            </a:endParaRPr>
          </a:p>
          <a:p>
            <a:pPr marL="794385" marR="17780" lvl="1" indent="-287020">
              <a:lnSpc>
                <a:spcPct val="80000"/>
              </a:lnSpc>
              <a:spcBef>
                <a:spcPts val="484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May be higher as all cases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may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not be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submitted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2000" spc="-5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histopathological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examination</a:t>
            </a:r>
            <a:endParaRPr sz="2000">
              <a:latin typeface="Comic Sans MS"/>
              <a:cs typeface="Comic Sans MS"/>
            </a:endParaRPr>
          </a:p>
          <a:p>
            <a:pPr marL="393700" indent="-343535">
              <a:lnSpc>
                <a:spcPct val="100000"/>
              </a:lnSpc>
              <a:spcBef>
                <a:spcPts val="238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93700" algn="l"/>
                <a:tab pos="3943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Age</a:t>
            </a:r>
            <a:endParaRPr sz="2400">
              <a:latin typeface="Comic Sans MS"/>
              <a:cs typeface="Comic Sans MS"/>
            </a:endParaRPr>
          </a:p>
          <a:p>
            <a:pPr marL="794385" lvl="1" indent="-287020">
              <a:lnSpc>
                <a:spcPct val="100000"/>
              </a:lnSpc>
              <a:spcBef>
                <a:spcPts val="2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5</a:t>
            </a:r>
            <a:r>
              <a:rPr sz="1950" spc="7" baseline="25641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950" spc="300" baseline="2564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6</a:t>
            </a:r>
            <a:r>
              <a:rPr sz="1950" spc="15" baseline="25641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950" spc="292" baseline="2564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decade</a:t>
            </a:r>
            <a:endParaRPr sz="2000">
              <a:latin typeface="Comic Sans MS"/>
              <a:cs typeface="Comic Sans MS"/>
            </a:endParaRPr>
          </a:p>
          <a:p>
            <a:pPr marL="393700" indent="-343535">
              <a:lnSpc>
                <a:spcPct val="100000"/>
              </a:lnSpc>
              <a:spcBef>
                <a:spcPts val="238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93700" algn="l"/>
                <a:tab pos="394335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Sex</a:t>
            </a:r>
            <a:endParaRPr sz="2400">
              <a:latin typeface="Comic Sans MS"/>
              <a:cs typeface="Comic Sans MS"/>
            </a:endParaRPr>
          </a:p>
          <a:p>
            <a:pPr marL="794385" lvl="1" indent="-287020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No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predilection</a:t>
            </a:r>
            <a:endParaRPr sz="2000">
              <a:latin typeface="Comic Sans MS"/>
              <a:cs typeface="Comic Sans MS"/>
            </a:endParaRPr>
          </a:p>
          <a:p>
            <a:pPr marL="483870" indent="-433705">
              <a:lnSpc>
                <a:spcPct val="100000"/>
              </a:lnSpc>
              <a:spcBef>
                <a:spcPts val="238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483234" algn="l"/>
                <a:tab pos="48450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Site</a:t>
            </a:r>
            <a:endParaRPr sz="2400">
              <a:latin typeface="Comic Sans MS"/>
              <a:cs typeface="Comic Sans MS"/>
            </a:endParaRPr>
          </a:p>
          <a:p>
            <a:pPr marL="794385" lvl="1" indent="-287020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Much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more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frequent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mandible</a:t>
            </a:r>
            <a:endParaRPr sz="2000">
              <a:latin typeface="Comic Sans MS"/>
              <a:cs typeface="Comic Sans MS"/>
            </a:endParaRPr>
          </a:p>
          <a:p>
            <a:pPr marL="7943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Premolar-canine region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3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817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18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19" name="object 6"/>
          <p:cNvSpPr txBox="1">
            <a:spLocks noGrp="1"/>
          </p:cNvSpPr>
          <p:nvPr>
            <p:ph type="title"/>
          </p:nvPr>
        </p:nvSpPr>
        <p:spPr>
          <a:xfrm>
            <a:off x="421640" y="952245"/>
            <a:ext cx="2497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Clinical</a:t>
            </a:r>
            <a:r>
              <a:rPr sz="2000" b="1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presentation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48820" name="object 7"/>
          <p:cNvSpPr txBox="1"/>
          <p:nvPr/>
        </p:nvSpPr>
        <p:spPr>
          <a:xfrm>
            <a:off x="535940" y="1532890"/>
            <a:ext cx="6022975" cy="460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Soft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fluctuant</a:t>
            </a:r>
            <a:endParaRPr sz="18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Well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circumscribed,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slowly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enlarging,</a:t>
            </a:r>
            <a:r>
              <a:rPr sz="18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painless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swelling</a:t>
            </a:r>
            <a:endParaRPr sz="18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Attached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gingiva</a:t>
            </a:r>
            <a:r>
              <a:rPr sz="18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interdental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papilla</a:t>
            </a:r>
            <a:endParaRPr sz="18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Facial</a:t>
            </a:r>
            <a:r>
              <a:rPr sz="18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aspect</a:t>
            </a:r>
            <a:endParaRPr sz="18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216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Usually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less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than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1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cm</a:t>
            </a:r>
            <a:endParaRPr sz="18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Smooth</a:t>
            </a:r>
            <a:r>
              <a:rPr sz="18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surface</a:t>
            </a:r>
            <a:endParaRPr sz="18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Colour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overlying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mucosa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normal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bluish</a:t>
            </a:r>
            <a:endParaRPr sz="18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Adjacent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teeth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usually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vital</a:t>
            </a:r>
            <a:endParaRPr sz="18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Slight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erosion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surface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bone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164" name="object 8"/>
          <p:cNvGrpSpPr/>
          <p:nvPr/>
        </p:nvGrpSpPr>
        <p:grpSpPr>
          <a:xfrm>
            <a:off x="5638800" y="2362200"/>
            <a:ext cx="3505200" cy="2501265"/>
            <a:chOff x="5638800" y="2362200"/>
            <a:chExt cx="3505200" cy="2501265"/>
          </a:xfrm>
        </p:grpSpPr>
        <p:pic>
          <p:nvPicPr>
            <p:cNvPr id="2097174" name="object 9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2362200"/>
              <a:ext cx="3505199" cy="2500884"/>
            </a:xfrm>
            <a:prstGeom prst="rect">
              <a:avLst/>
            </a:prstGeom>
          </p:spPr>
        </p:pic>
        <p:sp>
          <p:nvSpPr>
            <p:cNvPr id="1048821" name="object 10"/>
            <p:cNvSpPr/>
            <p:nvPr/>
          </p:nvSpPr>
          <p:spPr>
            <a:xfrm>
              <a:off x="7620000" y="3798569"/>
              <a:ext cx="544830" cy="266700"/>
            </a:xfrm>
            <a:custGeom>
              <a:avLst/>
              <a:gdLst/>
              <a:ahLst/>
              <a:cxnLst/>
              <a:rect l="l" t="t" r="r" b="b"/>
              <a:pathLst>
                <a:path w="544829" h="266700">
                  <a:moveTo>
                    <a:pt x="171139" y="53189"/>
                  </a:moveTo>
                  <a:lnTo>
                    <a:pt x="148284" y="106532"/>
                  </a:lnTo>
                  <a:lnTo>
                    <a:pt x="521970" y="266699"/>
                  </a:lnTo>
                  <a:lnTo>
                    <a:pt x="544829" y="213359"/>
                  </a:lnTo>
                  <a:lnTo>
                    <a:pt x="171139" y="53189"/>
                  </a:lnTo>
                  <a:close/>
                </a:path>
                <a:path w="544829" h="266700">
                  <a:moveTo>
                    <a:pt x="193928" y="0"/>
                  </a:moveTo>
                  <a:lnTo>
                    <a:pt x="0" y="11429"/>
                  </a:lnTo>
                  <a:lnTo>
                    <a:pt x="125475" y="159765"/>
                  </a:lnTo>
                  <a:lnTo>
                    <a:pt x="148284" y="106532"/>
                  </a:lnTo>
                  <a:lnTo>
                    <a:pt x="121666" y="95122"/>
                  </a:lnTo>
                  <a:lnTo>
                    <a:pt x="144525" y="41782"/>
                  </a:lnTo>
                  <a:lnTo>
                    <a:pt x="176026" y="41782"/>
                  </a:lnTo>
                  <a:lnTo>
                    <a:pt x="193928" y="0"/>
                  </a:lnTo>
                  <a:close/>
                </a:path>
                <a:path w="544829" h="266700">
                  <a:moveTo>
                    <a:pt x="144525" y="41782"/>
                  </a:moveTo>
                  <a:lnTo>
                    <a:pt x="121666" y="95122"/>
                  </a:lnTo>
                  <a:lnTo>
                    <a:pt x="148284" y="106532"/>
                  </a:lnTo>
                  <a:lnTo>
                    <a:pt x="171139" y="53189"/>
                  </a:lnTo>
                  <a:lnTo>
                    <a:pt x="144525" y="41782"/>
                  </a:lnTo>
                  <a:close/>
                </a:path>
                <a:path w="544829" h="266700">
                  <a:moveTo>
                    <a:pt x="176026" y="41782"/>
                  </a:moveTo>
                  <a:lnTo>
                    <a:pt x="144525" y="41782"/>
                  </a:lnTo>
                  <a:lnTo>
                    <a:pt x="171139" y="53189"/>
                  </a:lnTo>
                  <a:lnTo>
                    <a:pt x="176026" y="41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22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824" name="object 3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25" name="object 4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26" name="object 5"/>
          <p:cNvSpPr txBox="1">
            <a:spLocks noGrp="1"/>
          </p:cNvSpPr>
          <p:nvPr>
            <p:ph type="title"/>
          </p:nvPr>
        </p:nvSpPr>
        <p:spPr>
          <a:xfrm>
            <a:off x="445262" y="660019"/>
            <a:ext cx="8102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89265" algn="l"/>
              </a:tabLst>
            </a:pPr>
            <a:r>
              <a:rPr sz="4400" u="heavy" spc="-60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u="heavy" spc="-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Radiological</a:t>
            </a:r>
            <a:r>
              <a:rPr sz="4400" u="heavy" spc="-70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u="heavy" spc="-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features	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827" name="object 6"/>
          <p:cNvSpPr txBox="1"/>
          <p:nvPr/>
        </p:nvSpPr>
        <p:spPr>
          <a:xfrm>
            <a:off x="535940" y="1614881"/>
            <a:ext cx="3569335" cy="1350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No</a:t>
            </a:r>
            <a:r>
              <a:rPr sz="2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change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6699"/>
              </a:buClr>
              <a:buFont typeface="Wingdings"/>
              <a:buChar char=""/>
            </a:pPr>
            <a:endParaRPr sz="33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Faint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round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 shadow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2097178" name="object 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3517392" cy="4453128"/>
          </a:xfrm>
          <a:prstGeom prst="rect">
            <a:avLst/>
          </a:prstGeom>
        </p:spPr>
      </p:pic>
      <p:sp>
        <p:nvSpPr>
          <p:cNvPr id="104882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829" name="object 3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30" name="object 4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31" name="object 5"/>
          <p:cNvSpPr txBox="1">
            <a:spLocks noGrp="1"/>
          </p:cNvSpPr>
          <p:nvPr>
            <p:ph type="title"/>
          </p:nvPr>
        </p:nvSpPr>
        <p:spPr>
          <a:xfrm>
            <a:off x="445262" y="660019"/>
            <a:ext cx="8102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89265" algn="l"/>
              </a:tabLst>
            </a:pPr>
            <a:r>
              <a:rPr sz="4400" u="heavy" spc="-60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u="heavy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Pathogenesis	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832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36</a:t>
            </a:fld>
            <a:endParaRPr spc="-5" dirty="0"/>
          </a:p>
        </p:txBody>
      </p:sp>
      <p:sp>
        <p:nvSpPr>
          <p:cNvPr id="1048833" name="object 6"/>
          <p:cNvSpPr txBox="1"/>
          <p:nvPr/>
        </p:nvSpPr>
        <p:spPr>
          <a:xfrm>
            <a:off x="993444" y="1619757"/>
            <a:ext cx="6386830" cy="3272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6600"/>
                </a:solidFill>
                <a:latin typeface="Comic Sans MS"/>
                <a:cs typeface="Comic Sans MS"/>
              </a:rPr>
              <a:t>Odontogenic</a:t>
            </a:r>
            <a:r>
              <a:rPr sz="2000" spc="-1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6600"/>
                </a:solidFill>
                <a:latin typeface="Comic Sans MS"/>
                <a:cs typeface="Comic Sans MS"/>
              </a:rPr>
              <a:t>epithelial</a:t>
            </a:r>
            <a:r>
              <a:rPr sz="2000" spc="1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6600"/>
                </a:solidFill>
                <a:latin typeface="Comic Sans MS"/>
                <a:cs typeface="Comic Sans MS"/>
              </a:rPr>
              <a:t>cell</a:t>
            </a:r>
            <a:r>
              <a:rPr sz="2000" spc="-1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6600"/>
                </a:solidFill>
                <a:latin typeface="Comic Sans MS"/>
                <a:cs typeface="Comic Sans MS"/>
              </a:rPr>
              <a:t>rests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Font typeface="Wingdings"/>
              <a:buChar char=""/>
            </a:pPr>
            <a:endParaRPr sz="24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Traumatic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implantation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surface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Font typeface="Wingdings"/>
              <a:buChar char=""/>
            </a:pPr>
            <a:endParaRPr sz="24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Cystic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degeneration</a:t>
            </a:r>
            <a:r>
              <a:rPr sz="20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deep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projections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surface</a:t>
            </a:r>
            <a:endParaRPr sz="2000"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glandular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elements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Font typeface="Wingdings"/>
              <a:buChar char=""/>
            </a:pPr>
            <a:endParaRPr sz="24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Junctional</a:t>
            </a:r>
            <a:r>
              <a:rPr sz="20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48834" name="object 7"/>
          <p:cNvSpPr txBox="1"/>
          <p:nvPr/>
        </p:nvSpPr>
        <p:spPr>
          <a:xfrm>
            <a:off x="993444" y="5583123"/>
            <a:ext cx="6016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8000"/>
                </a:solidFill>
                <a:latin typeface="Comic Sans MS"/>
                <a:cs typeface="Comic Sans MS"/>
              </a:rPr>
              <a:t>May</a:t>
            </a:r>
            <a:r>
              <a:rPr sz="2000" spc="-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8000"/>
                </a:solidFill>
                <a:latin typeface="Comic Sans MS"/>
                <a:cs typeface="Comic Sans MS"/>
              </a:rPr>
              <a:t>be derived</a:t>
            </a:r>
            <a:r>
              <a:rPr sz="2000" spc="1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8000"/>
                </a:solidFill>
                <a:latin typeface="Comic Sans MS"/>
                <a:cs typeface="Comic Sans MS"/>
              </a:rPr>
              <a:t>from</a:t>
            </a:r>
            <a:r>
              <a:rPr sz="2000" spc="-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000" i="1" spc="-5" dirty="0">
                <a:solidFill>
                  <a:srgbClr val="008000"/>
                </a:solidFill>
                <a:latin typeface="Comic Sans MS"/>
                <a:cs typeface="Comic Sans MS"/>
              </a:rPr>
              <a:t>reduced</a:t>
            </a:r>
            <a:r>
              <a:rPr sz="2000" i="1" spc="-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000" i="1" spc="-5" dirty="0">
                <a:solidFill>
                  <a:srgbClr val="008000"/>
                </a:solidFill>
                <a:latin typeface="Comic Sans MS"/>
                <a:cs typeface="Comic Sans MS"/>
              </a:rPr>
              <a:t>enamel</a:t>
            </a:r>
            <a:r>
              <a:rPr sz="2000" i="1" spc="1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000" i="1" dirty="0">
                <a:solidFill>
                  <a:srgbClr val="008000"/>
                </a:solidFill>
                <a:latin typeface="Comic Sans MS"/>
                <a:cs typeface="Comic Sans MS"/>
              </a:rPr>
              <a:t>epithelium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835" name="object 3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36" name="object 4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37" name="object 5"/>
          <p:cNvSpPr txBox="1">
            <a:spLocks noGrp="1"/>
          </p:cNvSpPr>
          <p:nvPr>
            <p:ph type="title"/>
          </p:nvPr>
        </p:nvSpPr>
        <p:spPr>
          <a:xfrm>
            <a:off x="445262" y="660019"/>
            <a:ext cx="8102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89265" algn="l"/>
              </a:tabLst>
            </a:pPr>
            <a:r>
              <a:rPr sz="4400" u="heavy" spc="-60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u="heavy" spc="-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Histopathology	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838" name="object 6"/>
          <p:cNvSpPr txBox="1"/>
          <p:nvPr/>
        </p:nvSpPr>
        <p:spPr>
          <a:xfrm>
            <a:off x="535940" y="1558099"/>
            <a:ext cx="7400925" cy="204914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5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Extremely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thin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resembling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REE</a:t>
            </a:r>
            <a:endParaRPr sz="20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22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1-3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layers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flat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cuboidal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cells</a:t>
            </a:r>
            <a:endParaRPr sz="1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22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Darkly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staining</a:t>
            </a:r>
            <a:r>
              <a:rPr sz="18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nuclei</a:t>
            </a:r>
            <a:endParaRPr sz="18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Font typeface="Wingdings"/>
              <a:buChar char=""/>
            </a:pPr>
            <a:endParaRPr sz="1850">
              <a:latin typeface="Comic Sans MS"/>
              <a:cs typeface="Comic Sans MS"/>
            </a:endParaRPr>
          </a:p>
          <a:p>
            <a:pPr marL="112649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Thicker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stratified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squamous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without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rete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ridges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2097179" name="object 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962400"/>
            <a:ext cx="4893563" cy="2464308"/>
          </a:xfrm>
          <a:prstGeom prst="rect">
            <a:avLst/>
          </a:prstGeom>
        </p:spPr>
      </p:pic>
      <p:sp>
        <p:nvSpPr>
          <p:cNvPr id="1048839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object 2"/>
          <p:cNvSpPr txBox="1"/>
          <p:nvPr/>
        </p:nvSpPr>
        <p:spPr>
          <a:xfrm>
            <a:off x="78739" y="476603"/>
            <a:ext cx="7503795" cy="537959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Epithelial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cells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may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show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9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Pyknotic</a:t>
            </a:r>
            <a:r>
              <a:rPr sz="20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nuclei</a:t>
            </a:r>
            <a:endParaRPr sz="20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Perinuclear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cytoplasmic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vacoulization</a:t>
            </a:r>
            <a:endParaRPr sz="20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Atrophic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ghost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outlines</a:t>
            </a:r>
            <a:endParaRPr sz="20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9FF99"/>
              </a:buClr>
              <a:buFont typeface="Wingdings"/>
              <a:buChar char=""/>
            </a:pPr>
            <a:endParaRPr sz="245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Localized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epithelial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thickenings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 plaques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9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Some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protrude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in the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cystic</a:t>
            </a:r>
            <a:r>
              <a:rPr sz="20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lumen</a:t>
            </a:r>
            <a:endParaRPr sz="20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Some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extend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into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fibrous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wall</a:t>
            </a:r>
            <a:endParaRPr sz="20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Cells</a:t>
            </a:r>
            <a:endParaRPr sz="2000">
              <a:latin typeface="Comic Sans MS"/>
              <a:cs typeface="Comic Sans MS"/>
            </a:endParaRPr>
          </a:p>
          <a:p>
            <a:pPr marL="1155700" lvl="2" indent="-229235">
              <a:lnSpc>
                <a:spcPct val="100000"/>
              </a:lnSpc>
              <a:spcBef>
                <a:spcPts val="440"/>
              </a:spcBef>
              <a:buClr>
                <a:srgbClr val="00CC99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Whorled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configuration</a:t>
            </a:r>
            <a:endParaRPr sz="1800">
              <a:latin typeface="Comic Sans MS"/>
              <a:cs typeface="Comic Sans MS"/>
            </a:endParaRPr>
          </a:p>
          <a:p>
            <a:pPr marL="1155700" lvl="2" indent="-229235">
              <a:lnSpc>
                <a:spcPct val="100000"/>
              </a:lnSpc>
              <a:spcBef>
                <a:spcPts val="434"/>
              </a:spcBef>
              <a:buClr>
                <a:srgbClr val="00CC99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Compact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fusiform</a:t>
            </a:r>
            <a:endParaRPr sz="1800">
              <a:latin typeface="Comic Sans MS"/>
              <a:cs typeface="Comic Sans MS"/>
            </a:endParaRPr>
          </a:p>
          <a:p>
            <a:pPr marL="1155700" lvl="2" indent="-229235">
              <a:lnSpc>
                <a:spcPct val="100000"/>
              </a:lnSpc>
              <a:spcBef>
                <a:spcPts val="430"/>
              </a:spcBef>
              <a:buClr>
                <a:srgbClr val="00CC99"/>
              </a:buClr>
              <a:buSzPct val="63888"/>
              <a:buFont typeface="Wingdings"/>
              <a:buChar char=""/>
              <a:tabLst>
                <a:tab pos="115633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Swollen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clear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(</a:t>
            </a:r>
            <a:r>
              <a:rPr sz="1800" spc="-5" dirty="0">
                <a:solidFill>
                  <a:srgbClr val="FF6600"/>
                </a:solidFill>
                <a:latin typeface="Comic Sans MS"/>
                <a:cs typeface="Comic Sans MS"/>
              </a:rPr>
              <a:t>water</a:t>
            </a:r>
            <a:r>
              <a:rPr sz="1800" spc="-1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6600"/>
                </a:solidFill>
                <a:latin typeface="Comic Sans MS"/>
                <a:cs typeface="Comic Sans MS"/>
              </a:rPr>
              <a:t>clear</a:t>
            </a:r>
            <a:r>
              <a:rPr sz="1800" spc="-5" dirty="0">
                <a:solidFill>
                  <a:srgbClr val="FF6600"/>
                </a:solidFill>
                <a:latin typeface="Comic Sans MS"/>
                <a:cs typeface="Comic Sans MS"/>
              </a:rPr>
              <a:t> cells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Clr>
                <a:srgbClr val="00CC99"/>
              </a:buClr>
              <a:buFont typeface="Wingdings"/>
              <a:buChar char=""/>
            </a:pPr>
            <a:endParaRPr sz="2250">
              <a:latin typeface="Comic Sans MS"/>
              <a:cs typeface="Comic Sans MS"/>
            </a:endParaRPr>
          </a:p>
          <a:p>
            <a:pPr marL="355600" indent="-342900">
              <a:lnSpc>
                <a:spcPts val="2875"/>
              </a:lnSpc>
              <a:spcBef>
                <a:spcPts val="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Low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columnar cells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surface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r>
              <a:rPr sz="2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355600">
              <a:lnSpc>
                <a:spcPts val="2875"/>
              </a:lnSpc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origin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ameloblasts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2097180" name="objec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2857500" cy="2124456"/>
          </a:xfrm>
          <a:prstGeom prst="rect">
            <a:avLst/>
          </a:prstGeom>
        </p:spPr>
      </p:pic>
      <p:sp>
        <p:nvSpPr>
          <p:cNvPr id="1048841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object 2"/>
          <p:cNvSpPr txBox="1"/>
          <p:nvPr/>
        </p:nvSpPr>
        <p:spPr>
          <a:xfrm>
            <a:off x="535940" y="1524948"/>
            <a:ext cx="7526020" cy="2557781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0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Fibrous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connective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tissue</a:t>
            </a:r>
            <a:r>
              <a:rPr sz="28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wall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Usually</a:t>
            </a:r>
            <a:r>
              <a:rPr sz="2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uninflamed</a:t>
            </a:r>
            <a:endParaRPr sz="2400">
              <a:latin typeface="Comic Sans MS"/>
              <a:cs typeface="Comic Sans MS"/>
            </a:endParaRPr>
          </a:p>
          <a:p>
            <a:pPr marL="756285" marR="5080" lvl="1" indent="-287020">
              <a:lnSpc>
                <a:spcPts val="2870"/>
              </a:lnSpc>
              <a:spcBef>
                <a:spcPts val="69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Except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close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junctional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chronic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inflammatory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cell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infiltrate</a:t>
            </a:r>
            <a:endParaRPr sz="24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99FF99"/>
              </a:buClr>
              <a:buFont typeface="Wingdings"/>
              <a:buChar char=""/>
            </a:pP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May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contain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epithelial</a:t>
            </a:r>
            <a:r>
              <a:rPr sz="2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islands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48849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object 2"/>
          <p:cNvSpPr txBox="1">
            <a:spLocks noGrp="1"/>
          </p:cNvSpPr>
          <p:nvPr>
            <p:ph type="title"/>
          </p:nvPr>
        </p:nvSpPr>
        <p:spPr>
          <a:xfrm>
            <a:off x="1894713" y="512775"/>
            <a:ext cx="5349875" cy="217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4320" marR="5080" indent="-1532255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latin typeface="Comic Sans MS"/>
                <a:cs typeface="Comic Sans MS"/>
              </a:rPr>
              <a:t>Odontogenic  </a:t>
            </a:r>
            <a:r>
              <a:rPr sz="7200" dirty="0">
                <a:latin typeface="Comic Sans MS"/>
                <a:cs typeface="Comic Sans MS"/>
              </a:rPr>
              <a:t>cysts</a:t>
            </a:r>
            <a:endParaRPr sz="7200">
              <a:latin typeface="Comic Sans MS"/>
              <a:cs typeface="Comic Sans MS"/>
            </a:endParaRPr>
          </a:p>
        </p:txBody>
      </p:sp>
      <p:sp>
        <p:nvSpPr>
          <p:cNvPr id="1048595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object 2"/>
          <p:cNvSpPr txBox="1">
            <a:spLocks noGrp="1"/>
          </p:cNvSpPr>
          <p:nvPr>
            <p:ph type="title"/>
          </p:nvPr>
        </p:nvSpPr>
        <p:spPr>
          <a:xfrm>
            <a:off x="764540" y="927303"/>
            <a:ext cx="7614919" cy="173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4035" marR="5080" indent="-254698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omic Sans MS"/>
                <a:cs typeface="Comic Sans MS"/>
              </a:rPr>
              <a:t>Lateral periodontal </a:t>
            </a:r>
            <a:r>
              <a:rPr spc="-172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cyst</a:t>
            </a:r>
          </a:p>
        </p:txBody>
      </p:sp>
      <p:sp>
        <p:nvSpPr>
          <p:cNvPr id="1048851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3" name="object 3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0"/>
                </a:moveTo>
                <a:lnTo>
                  <a:pt x="0" y="0"/>
                </a:ln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4" name="object 4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7" name="object 5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855" name="object 6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56" name="object 7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57" name="object 8"/>
          <p:cNvSpPr txBox="1">
            <a:spLocks noGrp="1"/>
          </p:cNvSpPr>
          <p:nvPr>
            <p:ph type="title"/>
          </p:nvPr>
        </p:nvSpPr>
        <p:spPr>
          <a:xfrm>
            <a:off x="432308" y="2563494"/>
            <a:ext cx="7704455" cy="210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Cysts</a:t>
            </a:r>
            <a:r>
              <a:rPr sz="2800" i="1" spc="2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008000"/>
                </a:solidFill>
                <a:latin typeface="Comic Sans MS"/>
                <a:cs typeface="Comic Sans MS"/>
              </a:rPr>
              <a:t>which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 occur in</a:t>
            </a:r>
            <a:r>
              <a:rPr sz="2800" i="1" spc="-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the</a:t>
            </a:r>
            <a:r>
              <a:rPr sz="2800" i="1" spc="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lateral</a:t>
            </a:r>
            <a:r>
              <a:rPr sz="2800" i="1" spc="1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periodontal </a:t>
            </a:r>
            <a:r>
              <a:rPr sz="2800" i="1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position</a:t>
            </a:r>
            <a:r>
              <a:rPr sz="2800" i="1" spc="3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and</a:t>
            </a:r>
            <a:r>
              <a:rPr sz="2800" i="1" spc="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in</a:t>
            </a:r>
            <a:r>
              <a:rPr sz="2800" i="1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008000"/>
                </a:solidFill>
                <a:latin typeface="Comic Sans MS"/>
                <a:cs typeface="Comic Sans MS"/>
              </a:rPr>
              <a:t>which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 an</a:t>
            </a:r>
            <a:r>
              <a:rPr sz="2800" i="1" spc="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008000"/>
                </a:solidFill>
                <a:latin typeface="Comic Sans MS"/>
                <a:cs typeface="Comic Sans MS"/>
              </a:rPr>
              <a:t>inflammatory</a:t>
            </a:r>
            <a:r>
              <a:rPr sz="2800" i="1" spc="4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etiology </a:t>
            </a:r>
            <a:r>
              <a:rPr sz="2800" i="1" spc="-819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and</a:t>
            </a:r>
            <a:r>
              <a:rPr sz="2800" i="1" spc="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a</a:t>
            </a:r>
            <a:r>
              <a:rPr sz="2800" i="1" spc="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008000"/>
                </a:solidFill>
                <a:latin typeface="Comic Sans MS"/>
                <a:cs typeface="Comic Sans MS"/>
              </a:rPr>
              <a:t>diagnosis</a:t>
            </a:r>
            <a:r>
              <a:rPr sz="2800" i="1" spc="2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of</a:t>
            </a:r>
            <a:r>
              <a:rPr sz="2800" i="1" spc="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collateral</a:t>
            </a:r>
            <a:r>
              <a:rPr sz="2800" i="1" spc="1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keratocyst</a:t>
            </a:r>
            <a:r>
              <a:rPr sz="2800" i="1" spc="3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have </a:t>
            </a:r>
            <a:r>
              <a:rPr sz="2800" i="1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008000"/>
                </a:solidFill>
                <a:latin typeface="Comic Sans MS"/>
                <a:cs typeface="Comic Sans MS"/>
              </a:rPr>
              <a:t>been</a:t>
            </a:r>
            <a:r>
              <a:rPr sz="2800" i="1" spc="1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excluded</a:t>
            </a:r>
            <a:r>
              <a:rPr sz="2800" i="1" spc="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dirty="0">
                <a:solidFill>
                  <a:srgbClr val="008000"/>
                </a:solidFill>
                <a:latin typeface="Comic Sans MS"/>
                <a:cs typeface="Comic Sans MS"/>
              </a:rPr>
              <a:t>on</a:t>
            </a:r>
            <a:r>
              <a:rPr sz="2800" i="1" spc="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clinical</a:t>
            </a:r>
            <a:r>
              <a:rPr sz="2800" i="1" spc="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and</a:t>
            </a:r>
            <a:r>
              <a:rPr sz="2800" i="1" spc="2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histopathological </a:t>
            </a:r>
            <a:r>
              <a:rPr sz="2800" i="1" spc="-819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8000"/>
                </a:solidFill>
                <a:latin typeface="Comic Sans MS"/>
                <a:cs typeface="Comic Sans MS"/>
              </a:rPr>
              <a:t>grounds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858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9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860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61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62" name="object 6"/>
          <p:cNvSpPr txBox="1">
            <a:spLocks noGrp="1"/>
          </p:cNvSpPr>
          <p:nvPr>
            <p:ph type="title"/>
          </p:nvPr>
        </p:nvSpPr>
        <p:spPr>
          <a:xfrm>
            <a:off x="535940" y="660019"/>
            <a:ext cx="42900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omic Sans MS"/>
                <a:cs typeface="Comic Sans MS"/>
              </a:rPr>
              <a:t>Clinical</a:t>
            </a:r>
            <a:r>
              <a:rPr sz="4400" spc="-95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features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863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42</a:t>
            </a:fld>
            <a:endParaRPr spc="-5" dirty="0"/>
          </a:p>
        </p:txBody>
      </p:sp>
      <p:sp>
        <p:nvSpPr>
          <p:cNvPr id="1048864" name="object 7"/>
          <p:cNvSpPr txBox="1"/>
          <p:nvPr/>
        </p:nvSpPr>
        <p:spPr>
          <a:xfrm>
            <a:off x="510540" y="1548129"/>
            <a:ext cx="6226175" cy="419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10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81000" algn="l"/>
                <a:tab pos="381635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Frequency</a:t>
            </a:r>
            <a:endParaRPr sz="2400">
              <a:latin typeface="Comic Sans MS"/>
              <a:cs typeface="Comic Sans MS"/>
            </a:endParaRPr>
          </a:p>
          <a:p>
            <a:pPr marL="781685" lvl="1" indent="-287020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81685" algn="l"/>
                <a:tab pos="7823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0.7%</a:t>
            </a:r>
            <a:endParaRPr sz="2000">
              <a:latin typeface="Comic Sans MS"/>
              <a:cs typeface="Comic Sans MS"/>
            </a:endParaRPr>
          </a:p>
          <a:p>
            <a:pPr marL="381000" indent="-343535">
              <a:lnSpc>
                <a:spcPct val="100000"/>
              </a:lnSpc>
              <a:spcBef>
                <a:spcPts val="238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81000" algn="l"/>
                <a:tab pos="3816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Age</a:t>
            </a:r>
            <a:endParaRPr sz="2400">
              <a:latin typeface="Comic Sans MS"/>
              <a:cs typeface="Comic Sans MS"/>
            </a:endParaRPr>
          </a:p>
          <a:p>
            <a:pPr marL="781685" lvl="1" indent="-287020">
              <a:lnSpc>
                <a:spcPct val="100000"/>
              </a:lnSpc>
              <a:spcBef>
                <a:spcPts val="2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81685" algn="l"/>
                <a:tab pos="7823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Prominent</a:t>
            </a:r>
            <a:r>
              <a:rPr sz="20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peak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6</a:t>
            </a:r>
            <a:r>
              <a:rPr sz="1950" spc="15" baseline="25641" dirty="0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sz="1950" spc="322" baseline="2564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decade</a:t>
            </a:r>
            <a:endParaRPr sz="2000">
              <a:latin typeface="Comic Sans MS"/>
              <a:cs typeface="Comic Sans MS"/>
            </a:endParaRPr>
          </a:p>
          <a:p>
            <a:pPr marL="381000" indent="-343535">
              <a:lnSpc>
                <a:spcPct val="100000"/>
              </a:lnSpc>
              <a:spcBef>
                <a:spcPts val="238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81000" algn="l"/>
                <a:tab pos="381635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Sex</a:t>
            </a:r>
            <a:endParaRPr sz="2400">
              <a:latin typeface="Comic Sans MS"/>
              <a:cs typeface="Comic Sans MS"/>
            </a:endParaRPr>
          </a:p>
          <a:p>
            <a:pPr marL="781685" lvl="1" indent="-287020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81685" algn="l"/>
                <a:tab pos="7823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No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sex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predilection</a:t>
            </a:r>
            <a:endParaRPr sz="2000">
              <a:latin typeface="Comic Sans MS"/>
              <a:cs typeface="Comic Sans MS"/>
            </a:endParaRPr>
          </a:p>
          <a:p>
            <a:pPr marL="7816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81685" algn="l"/>
                <a:tab pos="7823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Some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studies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show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slight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male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preponderance</a:t>
            </a:r>
            <a:endParaRPr sz="2000">
              <a:latin typeface="Comic Sans MS"/>
              <a:cs typeface="Comic Sans MS"/>
            </a:endParaRPr>
          </a:p>
          <a:p>
            <a:pPr marL="381000" indent="-343535">
              <a:lnSpc>
                <a:spcPct val="100000"/>
              </a:lnSpc>
              <a:spcBef>
                <a:spcPts val="238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81000" algn="l"/>
                <a:tab pos="3816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Site</a:t>
            </a:r>
            <a:endParaRPr sz="2400">
              <a:latin typeface="Comic Sans MS"/>
              <a:cs typeface="Comic Sans MS"/>
            </a:endParaRPr>
          </a:p>
          <a:p>
            <a:pPr marL="781685" lvl="1" indent="-287020">
              <a:lnSpc>
                <a:spcPct val="100000"/>
              </a:lnSpc>
              <a:spcBef>
                <a:spcPts val="2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81685" algn="l"/>
                <a:tab pos="7823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Mandibular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premolar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area</a:t>
            </a:r>
            <a:endParaRPr sz="2000">
              <a:latin typeface="Comic Sans MS"/>
              <a:cs typeface="Comic Sans MS"/>
            </a:endParaRPr>
          </a:p>
          <a:p>
            <a:pPr marL="7816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81685" algn="l"/>
                <a:tab pos="7823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Anterior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maxilla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object 2"/>
          <p:cNvSpPr txBox="1"/>
          <p:nvPr/>
        </p:nvSpPr>
        <p:spPr>
          <a:xfrm>
            <a:off x="78739" y="1601148"/>
            <a:ext cx="5374005" cy="34010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Clinical</a:t>
            </a:r>
            <a:r>
              <a:rPr sz="2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presentation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Asymptomatic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Gingival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swelling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facial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aspect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Pain,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tenderness</a:t>
            </a:r>
            <a:r>
              <a:rPr sz="2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palpation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Consistency</a:t>
            </a:r>
            <a:endParaRPr sz="2400">
              <a:latin typeface="Comic Sans MS"/>
              <a:cs typeface="Comic Sans MS"/>
            </a:endParaRPr>
          </a:p>
          <a:p>
            <a:pPr marL="1155700" lvl="2" indent="-229235">
              <a:lnSpc>
                <a:spcPct val="100000"/>
              </a:lnSpc>
              <a:spcBef>
                <a:spcPts val="500"/>
              </a:spcBef>
              <a:buClr>
                <a:srgbClr val="00CC99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Springy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egg shell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 crackling</a:t>
            </a:r>
            <a:endParaRPr sz="2000">
              <a:latin typeface="Comic Sans MS"/>
              <a:cs typeface="Comic Sans MS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lr>
                <a:srgbClr val="00CC99"/>
              </a:buClr>
              <a:buSzPct val="65000"/>
              <a:buFont typeface="Wingdings"/>
              <a:buChar char=""/>
              <a:tabLst>
                <a:tab pos="1156335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Gelatinous</a:t>
            </a:r>
            <a:r>
              <a:rPr sz="20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feel</a:t>
            </a:r>
            <a:endParaRPr sz="20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6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Associated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teeth</a:t>
            </a:r>
            <a:r>
              <a:rPr sz="2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usually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vital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2097181" name="objec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447800"/>
            <a:ext cx="3048000" cy="2087879"/>
          </a:xfrm>
          <a:prstGeom prst="rect">
            <a:avLst/>
          </a:prstGeom>
        </p:spPr>
      </p:pic>
      <p:pic>
        <p:nvPicPr>
          <p:cNvPr id="2097182" name="object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495800"/>
            <a:ext cx="2667000" cy="1813560"/>
          </a:xfrm>
          <a:prstGeom prst="rect">
            <a:avLst/>
          </a:prstGeom>
        </p:spPr>
      </p:pic>
      <p:sp>
        <p:nvSpPr>
          <p:cNvPr id="1048866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2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868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69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70" name="object 6"/>
          <p:cNvSpPr txBox="1">
            <a:spLocks noGrp="1"/>
          </p:cNvSpPr>
          <p:nvPr>
            <p:ph type="title"/>
          </p:nvPr>
        </p:nvSpPr>
        <p:spPr>
          <a:xfrm>
            <a:off x="535940" y="660019"/>
            <a:ext cx="57988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omic Sans MS"/>
                <a:cs typeface="Comic Sans MS"/>
              </a:rPr>
              <a:t>Radiographic</a:t>
            </a:r>
            <a:r>
              <a:rPr sz="4400" spc="-85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features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871" name="object 7"/>
          <p:cNvSpPr txBox="1"/>
          <p:nvPr/>
        </p:nvSpPr>
        <p:spPr>
          <a:xfrm>
            <a:off x="535940" y="1548129"/>
            <a:ext cx="5160010" cy="44551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97790" indent="-343535">
              <a:lnSpc>
                <a:spcPts val="2300"/>
              </a:lnSpc>
              <a:spcBef>
                <a:spcPts val="66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Round</a:t>
            </a:r>
            <a:r>
              <a:rPr sz="24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oval,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well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circumscribed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radiolucency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90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Sclerotic</a:t>
            </a:r>
            <a:r>
              <a:rPr sz="24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margin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ts val="2595"/>
              </a:lnSpc>
              <a:spcBef>
                <a:spcPts val="288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Between</a:t>
            </a:r>
            <a:r>
              <a:rPr sz="2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apex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cervical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595"/>
              </a:lnSpc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margin</a:t>
            </a:r>
            <a:r>
              <a:rPr sz="2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tooth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88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Usually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less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than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1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cm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diameter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ts val="2590"/>
              </a:lnSpc>
              <a:spcBef>
                <a:spcPts val="288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Mean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growth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0.7mm</a:t>
            </a:r>
            <a:r>
              <a:rPr sz="2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per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year</a:t>
            </a:r>
            <a:endParaRPr sz="2400">
              <a:latin typeface="Comic Sans MS"/>
              <a:cs typeface="Comic Sans MS"/>
            </a:endParaRPr>
          </a:p>
          <a:p>
            <a:pPr marL="355600" marR="24765">
              <a:lnSpc>
                <a:spcPts val="2300"/>
              </a:lnSpc>
              <a:spcBef>
                <a:spcPts val="270"/>
              </a:spcBef>
            </a:pPr>
            <a:r>
              <a:rPr sz="2400" i="1" spc="-5" dirty="0">
                <a:solidFill>
                  <a:srgbClr val="0000CC"/>
                </a:solidFill>
                <a:latin typeface="Comic Sans MS"/>
                <a:cs typeface="Comic Sans MS"/>
              </a:rPr>
              <a:t>(Rasmusson,</a:t>
            </a:r>
            <a:r>
              <a:rPr sz="2400" i="1" spc="-5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i="1" dirty="0">
                <a:solidFill>
                  <a:srgbClr val="0000CC"/>
                </a:solidFill>
                <a:latin typeface="Comic Sans MS"/>
                <a:cs typeface="Comic Sans MS"/>
              </a:rPr>
              <a:t>Magnusson,</a:t>
            </a:r>
            <a:r>
              <a:rPr sz="2400" i="1" spc="-3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i="1" spc="-5" dirty="0">
                <a:solidFill>
                  <a:srgbClr val="0000CC"/>
                </a:solidFill>
                <a:latin typeface="Comic Sans MS"/>
                <a:cs typeface="Comic Sans MS"/>
              </a:rPr>
              <a:t>Borrman, </a:t>
            </a:r>
            <a:r>
              <a:rPr sz="2400" i="1" spc="-7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i="1" spc="-5" dirty="0">
                <a:solidFill>
                  <a:srgbClr val="0000CC"/>
                </a:solidFill>
                <a:latin typeface="Comic Sans MS"/>
                <a:cs typeface="Comic Sans MS"/>
              </a:rPr>
              <a:t>1991)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2097183" name="object 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676400"/>
            <a:ext cx="2048255" cy="2209800"/>
          </a:xfrm>
          <a:prstGeom prst="rect">
            <a:avLst/>
          </a:prstGeom>
        </p:spPr>
      </p:pic>
      <p:pic>
        <p:nvPicPr>
          <p:cNvPr id="2097184" name="object 9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267200"/>
            <a:ext cx="2781300" cy="1972056"/>
          </a:xfrm>
          <a:prstGeom prst="rect">
            <a:avLst/>
          </a:prstGeom>
        </p:spPr>
      </p:pic>
      <p:sp>
        <p:nvSpPr>
          <p:cNvPr id="1048872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44</a:t>
            </a:fld>
            <a:endParaRPr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873" name="object 3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74" name="object 4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75" name="object 5"/>
          <p:cNvSpPr txBox="1">
            <a:spLocks noGrp="1"/>
          </p:cNvSpPr>
          <p:nvPr>
            <p:ph type="title"/>
          </p:nvPr>
        </p:nvSpPr>
        <p:spPr>
          <a:xfrm>
            <a:off x="445262" y="660019"/>
            <a:ext cx="8102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89265" algn="l"/>
              </a:tabLst>
            </a:pPr>
            <a:r>
              <a:rPr sz="4400" u="heavy" spc="-60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u="heavy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Pathogenesis	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876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45</a:t>
            </a:fld>
            <a:endParaRPr spc="-5" dirty="0"/>
          </a:p>
        </p:txBody>
      </p:sp>
      <p:sp>
        <p:nvSpPr>
          <p:cNvPr id="1048877" name="object 6"/>
          <p:cNvSpPr txBox="1"/>
          <p:nvPr/>
        </p:nvSpPr>
        <p:spPr>
          <a:xfrm>
            <a:off x="535940" y="1614881"/>
            <a:ext cx="5894070" cy="2640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Developmental</a:t>
            </a:r>
            <a:r>
              <a:rPr sz="28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odontogenic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origin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6699"/>
              </a:buClr>
              <a:buFont typeface="Wingdings"/>
              <a:buChar char=""/>
            </a:pPr>
            <a:endParaRPr sz="33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Three</a:t>
            </a:r>
            <a:r>
              <a:rPr sz="2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possibilities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Reduced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enamel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Remnants</a:t>
            </a:r>
            <a:r>
              <a:rPr sz="2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dental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lamina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Cell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rests</a:t>
            </a:r>
            <a:r>
              <a:rPr sz="24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Malassez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object 2"/>
          <p:cNvSpPr txBox="1"/>
          <p:nvPr/>
        </p:nvSpPr>
        <p:spPr>
          <a:xfrm>
            <a:off x="78739" y="1694129"/>
            <a:ext cx="3018790" cy="321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6600"/>
                </a:solidFill>
                <a:latin typeface="Comic Sans MS"/>
                <a:cs typeface="Comic Sans MS"/>
              </a:rPr>
              <a:t>Reduced</a:t>
            </a:r>
            <a:r>
              <a:rPr sz="2400" spc="-4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6600"/>
                </a:solidFill>
                <a:latin typeface="Comic Sans MS"/>
                <a:cs typeface="Comic Sans MS"/>
              </a:rPr>
              <a:t>enamel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6600"/>
                </a:solidFill>
                <a:latin typeface="Comic Sans MS"/>
                <a:cs typeface="Comic Sans MS"/>
              </a:rPr>
              <a:t>epithelium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Comic Sans MS"/>
              <a:cs typeface="Comic Sans MS"/>
            </a:endParaRPr>
          </a:p>
          <a:p>
            <a:pPr marL="756285" marR="5080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Arises initially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as a </a:t>
            </a:r>
            <a:r>
              <a:rPr sz="2000" spc="-5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dentigerous cyst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developing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by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 expansion of the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follicle along the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lateral surface of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crown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2097185" name="objec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76453"/>
            <a:ext cx="5461388" cy="3849234"/>
          </a:xfrm>
          <a:prstGeom prst="rect">
            <a:avLst/>
          </a:prstGeom>
        </p:spPr>
      </p:pic>
      <p:sp>
        <p:nvSpPr>
          <p:cNvPr id="1048879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46</a:t>
            </a:fld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object 2"/>
          <p:cNvSpPr txBox="1"/>
          <p:nvPr/>
        </p:nvSpPr>
        <p:spPr>
          <a:xfrm>
            <a:off x="535940" y="1572513"/>
            <a:ext cx="7849234" cy="422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Support</a:t>
            </a:r>
            <a:r>
              <a:rPr sz="2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this</a:t>
            </a:r>
            <a:r>
              <a:rPr sz="2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hypothesis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6699"/>
              </a:buClr>
              <a:buFont typeface="Wingdings"/>
              <a:buChar char=""/>
            </a:pPr>
            <a:endParaRPr sz="2700">
              <a:latin typeface="Comic Sans MS"/>
              <a:cs typeface="Comic Sans MS"/>
            </a:endParaRPr>
          </a:p>
          <a:p>
            <a:pPr marL="756285" marR="382905" lvl="1" indent="-287020" algn="just">
              <a:lnSpc>
                <a:spcPts val="259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LPC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occur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 in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areas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where</a:t>
            </a:r>
            <a:r>
              <a:rPr sz="24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dentigerous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cysts</a:t>
            </a:r>
            <a:r>
              <a:rPr sz="2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are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likely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to be associated with vertically impacted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teeth</a:t>
            </a:r>
            <a:endParaRPr sz="24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Clr>
                <a:srgbClr val="99FF99"/>
              </a:buClr>
              <a:buFont typeface="Wingdings"/>
              <a:buChar char=""/>
            </a:pPr>
            <a:endParaRPr sz="2650">
              <a:latin typeface="Comic Sans MS"/>
              <a:cs typeface="Comic Sans MS"/>
            </a:endParaRPr>
          </a:p>
          <a:p>
            <a:pPr marL="756285" marR="5080" lvl="1" indent="-287020">
              <a:lnSpc>
                <a:spcPts val="259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Epithelial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plaques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similar to those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seen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LPC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may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also be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seen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sometimes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 dentigerous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cysts</a:t>
            </a:r>
            <a:endParaRPr sz="24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99FF99"/>
              </a:buClr>
              <a:buFont typeface="Wingdings"/>
              <a:buChar char=""/>
            </a:pPr>
            <a:endParaRPr sz="2650">
              <a:latin typeface="Comic Sans MS"/>
              <a:cs typeface="Comic Sans MS"/>
            </a:endParaRPr>
          </a:p>
          <a:p>
            <a:pPr marL="756285" marR="577215" lvl="1" indent="-287020" algn="just">
              <a:lnSpc>
                <a:spcPct val="898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Cytokeratin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18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strongly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expressed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LPC &amp;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some dentigerous cysts </a:t>
            </a:r>
            <a:r>
              <a:rPr sz="2400" i="1" spc="-5" dirty="0">
                <a:solidFill>
                  <a:srgbClr val="0000CC"/>
                </a:solidFill>
                <a:latin typeface="Comic Sans MS"/>
                <a:cs typeface="Comic Sans MS"/>
              </a:rPr>
              <a:t>(Hormia </a:t>
            </a:r>
            <a:r>
              <a:rPr sz="2400" i="1" dirty="0">
                <a:solidFill>
                  <a:srgbClr val="0000CC"/>
                </a:solidFill>
                <a:latin typeface="Comic Sans MS"/>
                <a:cs typeface="Comic Sans MS"/>
              </a:rPr>
              <a:t>et al, </a:t>
            </a:r>
            <a:r>
              <a:rPr sz="2400" i="1" spc="-5" dirty="0">
                <a:solidFill>
                  <a:srgbClr val="0000CC"/>
                </a:solidFill>
                <a:latin typeface="Comic Sans MS"/>
                <a:cs typeface="Comic Sans MS"/>
              </a:rPr>
              <a:t>1987 </a:t>
            </a:r>
            <a:r>
              <a:rPr sz="2400" i="1" dirty="0">
                <a:solidFill>
                  <a:srgbClr val="0000CC"/>
                </a:solidFill>
                <a:latin typeface="Comic Sans MS"/>
                <a:cs typeface="Comic Sans MS"/>
              </a:rPr>
              <a:t>&amp; </a:t>
            </a:r>
            <a:r>
              <a:rPr sz="2400" i="1" spc="-70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i="1" spc="-5" dirty="0">
                <a:solidFill>
                  <a:srgbClr val="0000CC"/>
                </a:solidFill>
                <a:latin typeface="Comic Sans MS"/>
                <a:cs typeface="Comic Sans MS"/>
              </a:rPr>
              <a:t>Heikinheimo</a:t>
            </a:r>
            <a:r>
              <a:rPr sz="2400" i="1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i="1" dirty="0">
                <a:solidFill>
                  <a:srgbClr val="0000CC"/>
                </a:solidFill>
                <a:latin typeface="Comic Sans MS"/>
                <a:cs typeface="Comic Sans MS"/>
              </a:rPr>
              <a:t>et</a:t>
            </a:r>
            <a:r>
              <a:rPr sz="2400" i="1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i="1" dirty="0">
                <a:solidFill>
                  <a:srgbClr val="0000CC"/>
                </a:solidFill>
                <a:latin typeface="Comic Sans MS"/>
                <a:cs typeface="Comic Sans MS"/>
              </a:rPr>
              <a:t>al,</a:t>
            </a:r>
            <a:r>
              <a:rPr sz="2400" i="1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400" i="1" spc="-5" dirty="0">
                <a:solidFill>
                  <a:srgbClr val="0000CC"/>
                </a:solidFill>
                <a:latin typeface="Comic Sans MS"/>
                <a:cs typeface="Comic Sans MS"/>
              </a:rPr>
              <a:t>1989)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48881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8" name="object 3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883" name="object 4"/>
            <p:cNvSpPr/>
            <p:nvPr/>
          </p:nvSpPr>
          <p:spPr>
            <a:xfrm>
              <a:off x="0" y="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84" name="object 5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85" name="object 6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86" name="object 7"/>
          <p:cNvSpPr txBox="1"/>
          <p:nvPr/>
        </p:nvSpPr>
        <p:spPr>
          <a:xfrm>
            <a:off x="78739" y="658113"/>
            <a:ext cx="8469630" cy="4923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9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solidFill>
                  <a:srgbClr val="FF6600"/>
                </a:solidFill>
                <a:latin typeface="Comic Sans MS"/>
                <a:cs typeface="Comic Sans MS"/>
              </a:rPr>
              <a:t>Cell</a:t>
            </a:r>
            <a:r>
              <a:rPr sz="280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Comic Sans MS"/>
                <a:cs typeface="Comic Sans MS"/>
              </a:rPr>
              <a:t>rests</a:t>
            </a:r>
            <a:r>
              <a:rPr sz="2800" spc="1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Comic Sans MS"/>
                <a:cs typeface="Comic Sans MS"/>
              </a:rPr>
              <a:t>of</a:t>
            </a:r>
            <a:r>
              <a:rPr sz="280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Comic Sans MS"/>
                <a:cs typeface="Comic Sans MS"/>
              </a:rPr>
              <a:t>dental</a:t>
            </a:r>
            <a:r>
              <a:rPr sz="2800" spc="1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Comic Sans MS"/>
                <a:cs typeface="Comic Sans MS"/>
              </a:rPr>
              <a:t>lamina</a:t>
            </a:r>
            <a:r>
              <a:rPr sz="2800" spc="3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0000CC"/>
                </a:solidFill>
                <a:latin typeface="Comic Sans MS"/>
                <a:cs typeface="Comic Sans MS"/>
              </a:rPr>
              <a:t>(Wysocki</a:t>
            </a:r>
            <a:r>
              <a:rPr sz="2800" i="1" spc="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00CC"/>
                </a:solidFill>
                <a:latin typeface="Comic Sans MS"/>
                <a:cs typeface="Comic Sans MS"/>
              </a:rPr>
              <a:t>et</a:t>
            </a:r>
            <a:r>
              <a:rPr sz="2800" i="1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0000CC"/>
                </a:solidFill>
                <a:latin typeface="Comic Sans MS"/>
                <a:cs typeface="Comic Sans MS"/>
              </a:rPr>
              <a:t>al,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ts val="3190"/>
              </a:lnSpc>
              <a:tabLst>
                <a:tab pos="8456295" algn="l"/>
              </a:tabLst>
            </a:pPr>
            <a:r>
              <a:rPr sz="2800" i="1" u="heavy" spc="-10" dirty="0">
                <a:solidFill>
                  <a:srgbClr val="0000CC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1980)	</a:t>
            </a:r>
            <a:endParaRPr sz="2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49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Cystic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change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single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 rest</a:t>
            </a:r>
            <a:r>
              <a:rPr sz="24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unicystic forms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ts val="2730"/>
              </a:lnSpc>
              <a:spcBef>
                <a:spcPts val="29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Concomitant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changes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 several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adjacent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rests</a:t>
            </a:r>
            <a:r>
              <a:rPr sz="24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756285">
              <a:lnSpc>
                <a:spcPts val="2730"/>
              </a:lnSpc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polycystic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5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Support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 for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this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 hypothesis</a:t>
            </a:r>
            <a:endParaRPr sz="2800">
              <a:latin typeface="Comic Sans MS"/>
              <a:cs typeface="Comic Sans MS"/>
            </a:endParaRPr>
          </a:p>
          <a:p>
            <a:pPr marL="756285" marR="494030" lvl="1" indent="-287020">
              <a:lnSpc>
                <a:spcPts val="2580"/>
              </a:lnSpc>
              <a:spcBef>
                <a:spcPts val="66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Limited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growth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potential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LPC</a:t>
            </a:r>
            <a:r>
              <a:rPr sz="2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derivation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from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post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functional</a:t>
            </a:r>
            <a:r>
              <a:rPr sz="24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cells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dental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lamina</a:t>
            </a:r>
            <a:endParaRPr sz="24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9FF99"/>
              </a:buClr>
              <a:buFont typeface="Wingdings"/>
              <a:buChar char=""/>
            </a:pPr>
            <a:endParaRPr sz="2650">
              <a:latin typeface="Comic Sans MS"/>
              <a:cs typeface="Comic Sans MS"/>
            </a:endParaRPr>
          </a:p>
          <a:p>
            <a:pPr marL="756285" marR="1073785" lvl="1" indent="-287020">
              <a:lnSpc>
                <a:spcPts val="259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Glycogen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containing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clear cells seen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rests of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dental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lamina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may also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 be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seen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LPC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48887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48</a:t>
            </a:fld>
            <a:endParaRPr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object 2"/>
          <p:cNvSpPr txBox="1"/>
          <p:nvPr/>
        </p:nvSpPr>
        <p:spPr>
          <a:xfrm>
            <a:off x="535940" y="1614881"/>
            <a:ext cx="7181850" cy="24987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solidFill>
                  <a:srgbClr val="FF6600"/>
                </a:solidFill>
                <a:latin typeface="Comic Sans MS"/>
                <a:cs typeface="Comic Sans MS"/>
              </a:rPr>
              <a:t>Cell</a:t>
            </a:r>
            <a:r>
              <a:rPr sz="2800" spc="-2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Comic Sans MS"/>
                <a:cs typeface="Comic Sans MS"/>
              </a:rPr>
              <a:t>nests</a:t>
            </a:r>
            <a:r>
              <a:rPr sz="2800" spc="-2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FF6600"/>
                </a:solidFill>
                <a:latin typeface="Comic Sans MS"/>
                <a:cs typeface="Comic Sans MS"/>
              </a:rPr>
              <a:t>of</a:t>
            </a:r>
            <a:r>
              <a:rPr sz="2800" spc="-2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Comic Sans MS"/>
                <a:cs typeface="Comic Sans MS"/>
              </a:rPr>
              <a:t>Malassez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6699"/>
              </a:buClr>
              <a:buFont typeface="Wingdings"/>
              <a:buChar char=""/>
            </a:pPr>
            <a:endParaRPr sz="33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Occur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periodontium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Well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positioned</a:t>
            </a:r>
            <a:r>
              <a:rPr sz="24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lateral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periodontal cyst</a:t>
            </a:r>
            <a:endParaRPr sz="24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Clr>
                <a:srgbClr val="99FF99"/>
              </a:buClr>
              <a:buFont typeface="Wingdings"/>
              <a:buChar char=""/>
            </a:pPr>
            <a:endParaRPr sz="285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Has</a:t>
            </a:r>
            <a:r>
              <a:rPr sz="24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not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received</a:t>
            </a:r>
            <a:r>
              <a:rPr sz="24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much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support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48889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604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5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06" name="object 6"/>
          <p:cNvSpPr txBox="1">
            <a:spLocks noGrp="1"/>
          </p:cNvSpPr>
          <p:nvPr>
            <p:ph type="title"/>
          </p:nvPr>
        </p:nvSpPr>
        <p:spPr>
          <a:xfrm>
            <a:off x="535940" y="643255"/>
            <a:ext cx="3070025" cy="6737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Definition</a:t>
            </a:r>
            <a:endParaRPr sz="4400"/>
          </a:p>
        </p:txBody>
      </p:sp>
      <p:sp>
        <p:nvSpPr>
          <p:cNvPr id="1048607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5</a:t>
            </a:fld>
            <a:endParaRPr spc="-5" dirty="0"/>
          </a:p>
        </p:txBody>
      </p:sp>
      <p:sp>
        <p:nvSpPr>
          <p:cNvPr id="1048608" name="object 7"/>
          <p:cNvSpPr txBox="1"/>
          <p:nvPr/>
        </p:nvSpPr>
        <p:spPr>
          <a:xfrm>
            <a:off x="535940" y="1614881"/>
            <a:ext cx="7697470" cy="210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  <a:tab pos="6489065" algn="l"/>
              </a:tabLst>
            </a:pP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A cyst</a:t>
            </a:r>
            <a:r>
              <a:rPr sz="2800" i="1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is a</a:t>
            </a:r>
            <a:r>
              <a:rPr sz="2800" i="1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pathological</a:t>
            </a:r>
            <a:r>
              <a:rPr sz="2800" i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cavity</a:t>
            </a:r>
            <a:r>
              <a:rPr sz="2800" i="1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having</a:t>
            </a:r>
            <a:r>
              <a:rPr sz="2800" i="1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fluid,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 semifluid</a:t>
            </a:r>
            <a:r>
              <a:rPr sz="2800" i="1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or</a:t>
            </a:r>
            <a:r>
              <a:rPr sz="2800" i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gaseous</a:t>
            </a:r>
            <a:r>
              <a:rPr sz="2800" i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contents</a:t>
            </a:r>
            <a:r>
              <a:rPr sz="2800" i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2800" i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which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 is </a:t>
            </a:r>
            <a:r>
              <a:rPr sz="2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not </a:t>
            </a:r>
            <a:r>
              <a:rPr sz="2800" i="1" spc="-8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created</a:t>
            </a:r>
            <a:r>
              <a:rPr sz="2800" i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by</a:t>
            </a:r>
            <a:r>
              <a:rPr sz="2800" i="1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800" i="1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accumulation</a:t>
            </a:r>
            <a:r>
              <a:rPr sz="2800" i="1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i="1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pus.	It </a:t>
            </a:r>
            <a:r>
              <a:rPr sz="2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is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frequently,</a:t>
            </a:r>
            <a:r>
              <a:rPr sz="2800" i="1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but</a:t>
            </a:r>
            <a:r>
              <a:rPr sz="2800" i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not</a:t>
            </a:r>
            <a:r>
              <a:rPr sz="2800" i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always,</a:t>
            </a:r>
            <a:r>
              <a:rPr sz="2800" i="1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lined</a:t>
            </a:r>
            <a:r>
              <a:rPr sz="2800" i="1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mic Sans MS"/>
                <a:cs typeface="Comic Sans MS"/>
              </a:rPr>
              <a:t>by </a:t>
            </a:r>
            <a:r>
              <a:rPr sz="2800" i="1" spc="-5" dirty="0">
                <a:solidFill>
                  <a:srgbClr val="FFFFFF"/>
                </a:solidFill>
                <a:latin typeface="Comic Sans MS"/>
                <a:cs typeface="Comic Sans MS"/>
              </a:rPr>
              <a:t> epithelium.</a:t>
            </a:r>
            <a:r>
              <a:rPr sz="2800" i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omic Sans MS"/>
                <a:cs typeface="Comic Sans MS"/>
              </a:rPr>
              <a:t>(Kramer</a:t>
            </a:r>
            <a:r>
              <a:rPr sz="2800" b="1" i="1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omic Sans MS"/>
                <a:cs typeface="Comic Sans MS"/>
              </a:rPr>
              <a:t>1974)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890" name="object 3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91" name="object 4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92" name="object 5"/>
          <p:cNvSpPr txBox="1">
            <a:spLocks noGrp="1"/>
          </p:cNvSpPr>
          <p:nvPr>
            <p:ph type="title"/>
          </p:nvPr>
        </p:nvSpPr>
        <p:spPr>
          <a:xfrm>
            <a:off x="78739" y="660019"/>
            <a:ext cx="8469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56295" algn="l"/>
              </a:tabLst>
            </a:pPr>
            <a:r>
              <a:rPr sz="4400" spc="-5" dirty="0">
                <a:latin typeface="Comic Sans MS"/>
                <a:cs typeface="Comic Sans MS"/>
              </a:rPr>
              <a:t>H</a:t>
            </a:r>
            <a:r>
              <a:rPr sz="4400" u="heavy" spc="-5" dirty="0"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istopathology	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48893" name="object 6"/>
          <p:cNvSpPr txBox="1"/>
          <p:nvPr/>
        </p:nvSpPr>
        <p:spPr>
          <a:xfrm>
            <a:off x="78739" y="1581658"/>
            <a:ext cx="3420110" cy="382968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26034" indent="-342900" algn="just">
              <a:lnSpc>
                <a:spcPct val="90100"/>
              </a:lnSpc>
              <a:spcBef>
                <a:spcPts val="38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Thin,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non-keratinized </a:t>
            </a:r>
            <a:r>
              <a:rPr sz="2400" spc="-7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squamous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cuboidal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epithelial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lining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6699"/>
              </a:buClr>
              <a:buFont typeface="Wingdings"/>
              <a:buChar char=""/>
            </a:pPr>
            <a:endParaRPr sz="245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1-5</a:t>
            </a:r>
            <a:r>
              <a:rPr sz="2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cell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layers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699"/>
              </a:buClr>
              <a:buFont typeface="Wingdings"/>
              <a:buChar char=""/>
            </a:pPr>
            <a:endParaRPr sz="2700">
              <a:latin typeface="Comic Sans MS"/>
              <a:cs typeface="Comic Sans MS"/>
            </a:endParaRPr>
          </a:p>
          <a:p>
            <a:pPr marL="355600" marR="324485" indent="-342900">
              <a:lnSpc>
                <a:spcPts val="259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Resembles</a:t>
            </a:r>
            <a:r>
              <a:rPr sz="2400" spc="-1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reduced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enamel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epithelium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699"/>
              </a:buClr>
              <a:buFont typeface="Wingdings"/>
              <a:buChar char=""/>
            </a:pPr>
            <a:endParaRPr sz="2450">
              <a:latin typeface="Comic Sans MS"/>
              <a:cs typeface="Comic Sans MS"/>
            </a:endParaRPr>
          </a:p>
          <a:p>
            <a:pPr marL="355600" indent="-342900">
              <a:lnSpc>
                <a:spcPts val="2735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Sometimes</a:t>
            </a:r>
            <a:r>
              <a:rPr sz="2400" spc="-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stratified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squamous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2097186" name="object 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133557"/>
            <a:ext cx="4776627" cy="3214045"/>
          </a:xfrm>
          <a:prstGeom prst="rect">
            <a:avLst/>
          </a:prstGeom>
        </p:spPr>
      </p:pic>
      <p:sp>
        <p:nvSpPr>
          <p:cNvPr id="1048894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50</a:t>
            </a:fld>
            <a:endParaRPr spc="-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object 2"/>
          <p:cNvSpPr txBox="1"/>
          <p:nvPr/>
        </p:nvSpPr>
        <p:spPr>
          <a:xfrm>
            <a:off x="8433816" y="6294659"/>
            <a:ext cx="812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48896" name="object 3"/>
          <p:cNvSpPr txBox="1"/>
          <p:nvPr/>
        </p:nvSpPr>
        <p:spPr>
          <a:xfrm>
            <a:off x="78739" y="1450594"/>
            <a:ext cx="3501390" cy="45586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292735" indent="-342900">
              <a:lnSpc>
                <a:spcPct val="90100"/>
              </a:lnSpc>
              <a:spcBef>
                <a:spcPts val="38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Localized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plaques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thickenings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 epithelial</a:t>
            </a:r>
            <a:r>
              <a:rPr sz="2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lining</a:t>
            </a:r>
            <a:endParaRPr sz="2400">
              <a:latin typeface="Comic Sans MS"/>
              <a:cs typeface="Comic Sans MS"/>
            </a:endParaRPr>
          </a:p>
          <a:p>
            <a:pPr marL="756285" marR="243840" lvl="1" indent="-287020">
              <a:lnSpc>
                <a:spcPts val="2160"/>
              </a:lnSpc>
              <a:spcBef>
                <a:spcPts val="52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Extend into the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surrounding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r>
              <a:rPr sz="20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wall</a:t>
            </a:r>
            <a:endParaRPr sz="20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210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Mural</a:t>
            </a:r>
            <a:r>
              <a:rPr sz="20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bulges</a:t>
            </a:r>
            <a:endParaRPr sz="20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Font typeface="Wingdings"/>
              <a:buChar char=""/>
            </a:pPr>
            <a:endParaRPr sz="2250">
              <a:latin typeface="Comic Sans MS"/>
              <a:cs typeface="Comic Sans MS"/>
            </a:endParaRPr>
          </a:p>
          <a:p>
            <a:pPr marL="756285" marR="11430" lvl="1" indent="-287020">
              <a:lnSpc>
                <a:spcPts val="2160"/>
              </a:lnSpc>
              <a:spcBef>
                <a:spcPts val="5"/>
              </a:spcBef>
              <a:buClr>
                <a:srgbClr val="99FF9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Cells are some times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fusiform</a:t>
            </a:r>
            <a:r>
              <a:rPr sz="20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long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axis </a:t>
            </a:r>
            <a:r>
              <a:rPr sz="2000" spc="-5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parallal to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basement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membrane</a:t>
            </a:r>
            <a:endParaRPr sz="20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9FF99"/>
              </a:buClr>
              <a:buFont typeface="Wingdings"/>
              <a:buChar char=""/>
            </a:pPr>
            <a:endParaRPr sz="2200">
              <a:latin typeface="Comic Sans MS"/>
              <a:cs typeface="Comic Sans MS"/>
            </a:endParaRPr>
          </a:p>
          <a:p>
            <a:pPr marL="756285" marR="5080" lvl="1" indent="-287020" algn="just">
              <a:lnSpc>
                <a:spcPts val="2160"/>
              </a:lnSpc>
              <a:buClr>
                <a:srgbClr val="99FF99"/>
              </a:buClr>
              <a:buSzPct val="75000"/>
              <a:buFont typeface="Wingdings"/>
              <a:buChar char=""/>
              <a:tabLst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Cells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0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plaque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may </a:t>
            </a:r>
            <a:r>
              <a:rPr sz="2000" spc="-5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differentiate to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take a </a:t>
            </a:r>
            <a:r>
              <a:rPr sz="2000" spc="-5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spinous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shape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2097187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191000"/>
            <a:ext cx="3810000" cy="2481072"/>
          </a:xfrm>
          <a:prstGeom prst="rect">
            <a:avLst/>
          </a:prstGeom>
        </p:spPr>
      </p:pic>
      <p:pic>
        <p:nvPicPr>
          <p:cNvPr id="2097188" name="object 5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0"/>
            <a:ext cx="5029199" cy="4043172"/>
          </a:xfrm>
          <a:prstGeom prst="rect">
            <a:avLst/>
          </a:prstGeom>
        </p:spPr>
      </p:pic>
      <p:sp>
        <p:nvSpPr>
          <p:cNvPr id="1048897" name="object 6"/>
          <p:cNvSpPr txBox="1"/>
          <p:nvPr/>
        </p:nvSpPr>
        <p:spPr>
          <a:xfrm>
            <a:off x="8501887" y="6281959"/>
            <a:ext cx="106680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  <a:spcBef>
                  <a:spcPts val="100"/>
                </a:spcBef>
              </a:pPr>
              <a:t>51</a:t>
            </a:fld>
            <a:endParaRPr lang="en-US" spc="-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object 2"/>
          <p:cNvSpPr txBox="1"/>
          <p:nvPr/>
        </p:nvSpPr>
        <p:spPr>
          <a:xfrm>
            <a:off x="535940" y="1572513"/>
            <a:ext cx="7614920" cy="41402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762635" indent="-343535">
              <a:lnSpc>
                <a:spcPts val="3030"/>
              </a:lnSpc>
              <a:spcBef>
                <a:spcPts val="470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Small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epithelial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nests</a:t>
            </a:r>
            <a:r>
              <a:rPr sz="28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follicles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800" spc="-81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fibrous</a:t>
            </a:r>
            <a:r>
              <a:rPr sz="28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r>
              <a:rPr sz="28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wall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699"/>
              </a:buClr>
              <a:buFont typeface="Wingdings"/>
              <a:buChar char=""/>
            </a:pPr>
            <a:endParaRPr sz="3100">
              <a:latin typeface="Comic Sans MS"/>
              <a:cs typeface="Comic Sans MS"/>
            </a:endParaRPr>
          </a:p>
          <a:p>
            <a:pPr marL="355600" marR="5080" indent="-343535">
              <a:lnSpc>
                <a:spcPts val="302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Epithelial</a:t>
            </a:r>
            <a:r>
              <a:rPr sz="2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lining may</a:t>
            </a:r>
            <a:r>
              <a:rPr sz="28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separate</a:t>
            </a:r>
            <a:r>
              <a:rPr sz="280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from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cyst </a:t>
            </a:r>
            <a:r>
              <a:rPr sz="2800" spc="-8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wall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6699"/>
              </a:buClr>
              <a:buFont typeface="Wingdings"/>
              <a:buChar char=""/>
            </a:pPr>
            <a:endParaRPr sz="3100">
              <a:latin typeface="Comic Sans MS"/>
              <a:cs typeface="Comic Sans MS"/>
            </a:endParaRPr>
          </a:p>
          <a:p>
            <a:pPr marL="355600" marR="468630" indent="-343535">
              <a:lnSpc>
                <a:spcPts val="3020"/>
              </a:lnSpc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Areas</a:t>
            </a:r>
            <a:r>
              <a:rPr sz="280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juxta-epithelial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hyalinization</a:t>
            </a:r>
            <a:r>
              <a:rPr sz="2800" spc="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2800" spc="-819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collagen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699"/>
              </a:buClr>
              <a:buFont typeface="Wingdings"/>
              <a:buChar char=""/>
            </a:pPr>
            <a:endParaRPr sz="28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6699"/>
              </a:buClr>
              <a:buSzPct val="75000"/>
              <a:buFont typeface="Wingdings"/>
              <a:buChar char="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Usually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free</a:t>
            </a:r>
            <a:r>
              <a:rPr sz="28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/>
                <a:cs typeface="Comic Sans MS"/>
              </a:rPr>
              <a:t>inflammation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90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52</a:t>
            </a:fld>
            <a:endParaRPr spc="-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557" y="1464945"/>
            <a:ext cx="50882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Dentigerous</a:t>
            </a:r>
            <a:r>
              <a:rPr spc="-60" dirty="0"/>
              <a:t> </a:t>
            </a:r>
            <a:r>
              <a:rPr spc="-40" dirty="0"/>
              <a:t>cyst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3336" y="1491742"/>
            <a:ext cx="7409180" cy="1220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42925" marR="5080" indent="-53086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95D2D"/>
                </a:solidFill>
                <a:latin typeface="Calibri"/>
                <a:cs typeface="Calibri"/>
              </a:rPr>
              <a:t>dentigerous</a:t>
            </a:r>
            <a:r>
              <a:rPr sz="2800" spc="15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95D2D"/>
                </a:solidFill>
                <a:latin typeface="Calibri"/>
                <a:cs typeface="Calibri"/>
              </a:rPr>
              <a:t>cyst</a:t>
            </a:r>
            <a:r>
              <a:rPr sz="2800" spc="20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is one which</a:t>
            </a:r>
            <a:r>
              <a:rPr sz="2800" spc="15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encloses</a:t>
            </a:r>
            <a:r>
              <a:rPr sz="2800" spc="5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95D2D"/>
                </a:solidFill>
                <a:latin typeface="Calibri"/>
                <a:cs typeface="Calibri"/>
              </a:rPr>
              <a:t>crown </a:t>
            </a:r>
            <a:r>
              <a:rPr sz="2800" spc="-615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an </a:t>
            </a:r>
            <a:r>
              <a:rPr sz="2800" spc="-15" dirty="0">
                <a:solidFill>
                  <a:srgbClr val="295D2D"/>
                </a:solidFill>
                <a:latin typeface="Calibri"/>
                <a:cs typeface="Calibri"/>
              </a:rPr>
              <a:t>unerupted</a:t>
            </a:r>
            <a:r>
              <a:rPr sz="2800" spc="40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95D2D"/>
                </a:solidFill>
                <a:latin typeface="Calibri"/>
                <a:cs typeface="Calibri"/>
              </a:rPr>
              <a:t>tooth</a:t>
            </a:r>
            <a:r>
              <a:rPr sz="2800" spc="5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95D2D"/>
                </a:solidFill>
                <a:latin typeface="Calibri"/>
                <a:cs typeface="Calibri"/>
              </a:rPr>
              <a:t>by</a:t>
            </a:r>
            <a:r>
              <a:rPr sz="2800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95D2D"/>
                </a:solidFill>
                <a:latin typeface="Calibri"/>
                <a:cs typeface="Calibri"/>
              </a:rPr>
              <a:t>expansion</a:t>
            </a:r>
            <a:r>
              <a:rPr sz="2800" spc="25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of its</a:t>
            </a:r>
            <a:endParaRPr sz="2800">
              <a:latin typeface="Calibri"/>
              <a:cs typeface="Calibri"/>
            </a:endParaRPr>
          </a:p>
          <a:p>
            <a:pPr marL="1315720">
              <a:lnSpc>
                <a:spcPts val="2985"/>
              </a:lnSpc>
            </a:pPr>
            <a:r>
              <a:rPr sz="2800" spc="-15" dirty="0">
                <a:solidFill>
                  <a:srgbClr val="295D2D"/>
                </a:solidFill>
                <a:latin typeface="Calibri"/>
                <a:cs typeface="Calibri"/>
              </a:rPr>
              <a:t>follicle,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 and</a:t>
            </a:r>
            <a:r>
              <a:rPr sz="2800" spc="15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is </a:t>
            </a:r>
            <a:r>
              <a:rPr sz="2800" spc="-15" dirty="0">
                <a:solidFill>
                  <a:srgbClr val="295D2D"/>
                </a:solidFill>
                <a:latin typeface="Calibri"/>
                <a:cs typeface="Calibri"/>
              </a:rPr>
              <a:t>attached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95D2D"/>
                </a:solidFill>
                <a:latin typeface="Calibri"/>
                <a:cs typeface="Calibri"/>
              </a:rPr>
              <a:t>to</a:t>
            </a:r>
            <a:r>
              <a:rPr sz="2800" spc="-10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95D2D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295D2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95D2D"/>
                </a:solidFill>
                <a:latin typeface="Calibri"/>
                <a:cs typeface="Calibri"/>
              </a:rPr>
              <a:t>neck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886200"/>
            <a:ext cx="2971800" cy="23987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3733800"/>
            <a:ext cx="2657855" cy="2667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3569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Clinical</a:t>
            </a:r>
            <a:r>
              <a:rPr sz="4400" spc="-65" dirty="0"/>
              <a:t> </a:t>
            </a:r>
            <a:r>
              <a:rPr sz="4400" spc="-30" dirty="0"/>
              <a:t>features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55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44042" y="1773682"/>
            <a:ext cx="5140960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286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048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Frequency</a:t>
            </a:r>
            <a:endParaRPr sz="2400">
              <a:latin typeface="Calibri"/>
              <a:cs typeface="Calibri"/>
            </a:endParaRPr>
          </a:p>
          <a:p>
            <a:pPr marL="761365" lvl="1" indent="-228600">
              <a:lnSpc>
                <a:spcPct val="100000"/>
              </a:lnSpc>
              <a:spcBef>
                <a:spcPts val="40"/>
              </a:spcBef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16.6%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Microsoft Sans Serif"/>
              <a:buChar char="•"/>
            </a:pPr>
            <a:endParaRPr sz="23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buFont typeface="Microsoft Sans Serif"/>
              <a:buChar char="•"/>
              <a:tabLst>
                <a:tab pos="3048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2400">
              <a:latin typeface="Calibri"/>
              <a:cs typeface="Calibri"/>
            </a:endParaRPr>
          </a:p>
          <a:p>
            <a:pPr marL="761365" lvl="1" indent="-228600"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Peak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950" spc="7" baseline="2564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-4</a:t>
            </a:r>
            <a:r>
              <a:rPr sz="1950" spc="7" baseline="2564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950" spc="217" baseline="256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decade</a:t>
            </a:r>
            <a:endParaRPr sz="2000">
              <a:latin typeface="Calibri"/>
              <a:cs typeface="Calibri"/>
            </a:endParaRPr>
          </a:p>
          <a:p>
            <a:pPr marL="761365" lvl="1" indent="-2286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jaw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cyst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decade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Microsoft Sans Serif"/>
              <a:buChar char="•"/>
            </a:pPr>
            <a:endParaRPr sz="23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buFont typeface="Microsoft Sans Serif"/>
              <a:buChar char="•"/>
              <a:tabLst>
                <a:tab pos="3048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Sex</a:t>
            </a:r>
            <a:endParaRPr sz="2400">
              <a:latin typeface="Calibri"/>
              <a:cs typeface="Calibri"/>
            </a:endParaRPr>
          </a:p>
          <a:p>
            <a:pPr marL="761365" lvl="1" indent="-228600">
              <a:lnSpc>
                <a:spcPct val="100000"/>
              </a:lnSpc>
              <a:spcBef>
                <a:spcPts val="40"/>
              </a:spcBef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Male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predilection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(1.6: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Microsoft Sans Serif"/>
              <a:buChar char="•"/>
            </a:pPr>
            <a:endParaRPr sz="23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buFont typeface="Microsoft Sans Serif"/>
              <a:buChar char="•"/>
              <a:tabLst>
                <a:tab pos="3048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Race</a:t>
            </a:r>
            <a:endParaRPr sz="2400">
              <a:latin typeface="Calibri"/>
              <a:cs typeface="Calibri"/>
            </a:endParaRPr>
          </a:p>
          <a:p>
            <a:pPr marL="761365" lvl="1" indent="-228600"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whites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1913104"/>
            <a:ext cx="3608070" cy="35852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Mandibular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third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molar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Maxillary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canine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Mandibular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premolars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Maxillary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third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molars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Supernumerary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teeth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10"/>
              </a:spcBef>
              <a:buFont typeface="Microsoft Sans Serif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Mesiodens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90%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1949323"/>
            <a:ext cx="3787775" cy="2811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asymptomatic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Slowly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enlarging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swelling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Painful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infected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57</a:t>
            </a:fld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4906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Radiographic</a:t>
            </a:r>
            <a:r>
              <a:rPr sz="4400" spc="-35" dirty="0"/>
              <a:t> features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45998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Unilocular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radiolucent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crown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unerupted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tooth.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244490"/>
            <a:ext cx="5943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Erroneous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impression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multilocularity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200400"/>
            <a:ext cx="3124200" cy="20833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3200400"/>
            <a:ext cx="2743200" cy="20299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58</a:t>
            </a:fld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45591"/>
            <a:ext cx="4343400" cy="30205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3657600"/>
            <a:ext cx="3962400" cy="28712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object 2"/>
          <p:cNvSpPr txBox="1">
            <a:spLocks noGrp="1"/>
          </p:cNvSpPr>
          <p:nvPr>
            <p:ph type="title"/>
          </p:nvPr>
        </p:nvSpPr>
        <p:spPr>
          <a:xfrm>
            <a:off x="2257425" y="1834642"/>
            <a:ext cx="4636135" cy="875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omic Sans MS"/>
                <a:cs typeface="Comic Sans MS"/>
              </a:rPr>
              <a:t>Classification</a:t>
            </a:r>
          </a:p>
        </p:txBody>
      </p:sp>
      <p:sp>
        <p:nvSpPr>
          <p:cNvPr id="1048610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757274"/>
            <a:ext cx="2616200" cy="16700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variants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19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Lateral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00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Circumferential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60</a:t>
            </a:fld>
            <a:endParaRPr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2239" y="6425145"/>
            <a:ext cx="161925" cy="213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31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9200" y="381000"/>
            <a:ext cx="7696200" cy="6269990"/>
            <a:chOff x="1219200" y="381000"/>
            <a:chExt cx="7696200" cy="6269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381000"/>
              <a:ext cx="2590800" cy="2391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2286000"/>
              <a:ext cx="2895600" cy="21107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200" y="4343400"/>
              <a:ext cx="2743200" cy="23073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17975" y="862329"/>
            <a:ext cx="106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Central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4209" y="2996310"/>
            <a:ext cx="1045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teral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4575" y="5810199"/>
            <a:ext cx="2258060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Circumferential</a:t>
            </a:r>
            <a:endParaRPr sz="2400">
              <a:latin typeface="Comic Sans MS"/>
              <a:cs typeface="Comic Sans MS"/>
            </a:endParaRPr>
          </a:p>
          <a:p>
            <a:pPr marL="198120">
              <a:lnSpc>
                <a:spcPct val="100000"/>
              </a:lnSpc>
              <a:spcBef>
                <a:spcPts val="1985"/>
              </a:spcBef>
            </a:pP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Prof.</a:t>
            </a:r>
            <a:r>
              <a:rPr sz="12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Shaleen</a:t>
            </a:r>
            <a:r>
              <a:rPr sz="12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Chandra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  <a:spcBef>
                  <a:spcPts val="100"/>
                </a:spcBef>
              </a:pPr>
              <a:t>61</a:t>
            </a:fld>
            <a:endParaRPr lang="en-US" spc="-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1131161"/>
            <a:ext cx="7106920" cy="2684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Greater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tendency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root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resorption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34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Derivation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dental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follicle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Release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bone resorbing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cyst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wall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Microsoft Sans Serif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Prostaglandins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E2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E3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Microsoft Sans Serif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Interleukin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4"/>
              </a:spcBef>
              <a:buFont typeface="Microsoft Sans Serif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TNF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3733800"/>
            <a:ext cx="3276600" cy="25024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2978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Pathogenesis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471449" y="2339594"/>
            <a:ext cx="1606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1757274"/>
            <a:ext cx="6947534" cy="30772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Intrafollicular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accumulation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fluid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betwee</a:t>
            </a:r>
            <a:endParaRPr sz="2400">
              <a:latin typeface="Calibri"/>
              <a:cs typeface="Calibri"/>
            </a:endParaRPr>
          </a:p>
          <a:p>
            <a:pPr marL="1155700" lvl="2" indent="-229870">
              <a:lnSpc>
                <a:spcPct val="100000"/>
              </a:lnSpc>
              <a:spcBef>
                <a:spcPts val="280"/>
              </a:spcBef>
              <a:buFont typeface="Microsoft Sans Serif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enamel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epithelium and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enamel</a:t>
            </a:r>
            <a:endParaRPr sz="2000">
              <a:latin typeface="Calibri"/>
              <a:cs typeface="Calibri"/>
            </a:endParaRPr>
          </a:p>
          <a:p>
            <a:pPr marL="1155700" marR="5080" lvl="2" indent="-229235">
              <a:lnSpc>
                <a:spcPts val="2160"/>
              </a:lnSpc>
              <a:spcBef>
                <a:spcPts val="540"/>
              </a:spcBef>
              <a:buFont typeface="Microsoft Sans Serif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Within the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enamel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organ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itself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i.e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cystic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degeneration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stellate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reticulum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FFFFFF"/>
              </a:buClr>
              <a:buFont typeface="Microsoft Sans Serif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Extrafollicular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5"/>
              </a:spcBef>
              <a:buFont typeface="Microsoft Sans Serif"/>
              <a:buChar char="•"/>
              <a:tabLst>
                <a:tab pos="698500" algn="l"/>
                <a:tab pos="268414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Envelopmental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follicular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keratocysts???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9483" y="152400"/>
            <a:ext cx="2147316" cy="23622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63</a:t>
            </a:fld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1110742"/>
            <a:ext cx="7410450" cy="268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Enamel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hypoplasia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ts val="273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Cyst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arising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degeneration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stellate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reticulum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698500">
              <a:lnSpc>
                <a:spcPts val="273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enamel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hypoplasia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Calibri"/>
              <a:cs typeface="Calibri"/>
            </a:endParaRPr>
          </a:p>
          <a:p>
            <a:pPr marL="698500" marR="266065" lvl="1" indent="-228600">
              <a:lnSpc>
                <a:spcPts val="2600"/>
              </a:lnSpc>
              <a:spcBef>
                <a:spcPts val="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Cyst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arising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accumulation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fluid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REE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enamel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enamel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hypoplasia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64</a:t>
            </a:fld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710" y="1305813"/>
            <a:ext cx="4489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Presence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enamel </a:t>
            </a:r>
            <a:r>
              <a:rPr sz="2800" spc="-15" dirty="0">
                <a:latin typeface="Calibri"/>
                <a:cs typeface="Calibri"/>
              </a:rPr>
              <a:t>hypoplasia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5569" y="2711323"/>
            <a:ext cx="6743065" cy="3262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Diminished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adherence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REE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crown</a:t>
            </a:r>
            <a:endParaRPr sz="2800">
              <a:latin typeface="Calibri"/>
              <a:cs typeface="Calibri"/>
            </a:endParaRPr>
          </a:p>
          <a:p>
            <a:pPr marL="1827530" marR="1819910" algn="ctr">
              <a:lnSpc>
                <a:spcPts val="11070"/>
              </a:lnSpc>
              <a:spcBef>
                <a:spcPts val="145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Accumulation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fluid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Cyst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formation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4211" y="1905761"/>
            <a:ext cx="114300" cy="762000"/>
          </a:xfrm>
          <a:custGeom>
            <a:avLst/>
            <a:gdLst/>
            <a:ahLst/>
            <a:cxnLst/>
            <a:rect l="l" t="t" r="r" b="b"/>
            <a:pathLst>
              <a:path w="114300" h="762000">
                <a:moveTo>
                  <a:pt x="38100" y="647700"/>
                </a:moveTo>
                <a:lnTo>
                  <a:pt x="0" y="647700"/>
                </a:lnTo>
                <a:lnTo>
                  <a:pt x="57150" y="762000"/>
                </a:lnTo>
                <a:lnTo>
                  <a:pt x="104775" y="666750"/>
                </a:lnTo>
                <a:lnTo>
                  <a:pt x="38100" y="666750"/>
                </a:lnTo>
                <a:lnTo>
                  <a:pt x="38100" y="647700"/>
                </a:lnTo>
                <a:close/>
              </a:path>
              <a:path w="114300" h="762000">
                <a:moveTo>
                  <a:pt x="76200" y="0"/>
                </a:moveTo>
                <a:lnTo>
                  <a:pt x="38100" y="0"/>
                </a:lnTo>
                <a:lnTo>
                  <a:pt x="38100" y="666750"/>
                </a:lnTo>
                <a:lnTo>
                  <a:pt x="76200" y="666750"/>
                </a:lnTo>
                <a:lnTo>
                  <a:pt x="76200" y="0"/>
                </a:lnTo>
                <a:close/>
              </a:path>
              <a:path w="114300" h="762000">
                <a:moveTo>
                  <a:pt x="114300" y="647700"/>
                </a:moveTo>
                <a:lnTo>
                  <a:pt x="76200" y="647700"/>
                </a:lnTo>
                <a:lnTo>
                  <a:pt x="76200" y="666750"/>
                </a:lnTo>
                <a:lnTo>
                  <a:pt x="104775" y="666750"/>
                </a:lnTo>
                <a:lnTo>
                  <a:pt x="114300" y="647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4211" y="4725161"/>
            <a:ext cx="114300" cy="762000"/>
          </a:xfrm>
          <a:custGeom>
            <a:avLst/>
            <a:gdLst/>
            <a:ahLst/>
            <a:cxnLst/>
            <a:rect l="l" t="t" r="r" b="b"/>
            <a:pathLst>
              <a:path w="114300" h="762000">
                <a:moveTo>
                  <a:pt x="38100" y="647700"/>
                </a:moveTo>
                <a:lnTo>
                  <a:pt x="0" y="647700"/>
                </a:lnTo>
                <a:lnTo>
                  <a:pt x="57150" y="762000"/>
                </a:lnTo>
                <a:lnTo>
                  <a:pt x="104775" y="666750"/>
                </a:lnTo>
                <a:lnTo>
                  <a:pt x="38100" y="666750"/>
                </a:lnTo>
                <a:lnTo>
                  <a:pt x="38100" y="647700"/>
                </a:lnTo>
                <a:close/>
              </a:path>
              <a:path w="114300" h="762000">
                <a:moveTo>
                  <a:pt x="76200" y="0"/>
                </a:moveTo>
                <a:lnTo>
                  <a:pt x="38100" y="0"/>
                </a:lnTo>
                <a:lnTo>
                  <a:pt x="38100" y="666750"/>
                </a:lnTo>
                <a:lnTo>
                  <a:pt x="76200" y="666750"/>
                </a:lnTo>
                <a:lnTo>
                  <a:pt x="76200" y="0"/>
                </a:lnTo>
                <a:close/>
              </a:path>
              <a:path w="114300" h="762000">
                <a:moveTo>
                  <a:pt x="114300" y="647700"/>
                </a:moveTo>
                <a:lnTo>
                  <a:pt x="76200" y="647700"/>
                </a:lnTo>
                <a:lnTo>
                  <a:pt x="76200" y="666750"/>
                </a:lnTo>
                <a:lnTo>
                  <a:pt x="104775" y="666750"/>
                </a:lnTo>
                <a:lnTo>
                  <a:pt x="114300" y="647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4211" y="3429761"/>
            <a:ext cx="114300" cy="762000"/>
          </a:xfrm>
          <a:custGeom>
            <a:avLst/>
            <a:gdLst/>
            <a:ahLst/>
            <a:cxnLst/>
            <a:rect l="l" t="t" r="r" b="b"/>
            <a:pathLst>
              <a:path w="114300" h="762000">
                <a:moveTo>
                  <a:pt x="38100" y="647700"/>
                </a:moveTo>
                <a:lnTo>
                  <a:pt x="0" y="647700"/>
                </a:lnTo>
                <a:lnTo>
                  <a:pt x="57150" y="762000"/>
                </a:lnTo>
                <a:lnTo>
                  <a:pt x="104775" y="666750"/>
                </a:lnTo>
                <a:lnTo>
                  <a:pt x="38100" y="666750"/>
                </a:lnTo>
                <a:lnTo>
                  <a:pt x="38100" y="647700"/>
                </a:lnTo>
                <a:close/>
              </a:path>
              <a:path w="114300" h="762000">
                <a:moveTo>
                  <a:pt x="76200" y="0"/>
                </a:moveTo>
                <a:lnTo>
                  <a:pt x="38100" y="0"/>
                </a:lnTo>
                <a:lnTo>
                  <a:pt x="38100" y="666750"/>
                </a:lnTo>
                <a:lnTo>
                  <a:pt x="76200" y="666750"/>
                </a:lnTo>
                <a:lnTo>
                  <a:pt x="76200" y="0"/>
                </a:lnTo>
                <a:close/>
              </a:path>
              <a:path w="114300" h="762000">
                <a:moveTo>
                  <a:pt x="114300" y="647700"/>
                </a:moveTo>
                <a:lnTo>
                  <a:pt x="76200" y="647700"/>
                </a:lnTo>
                <a:lnTo>
                  <a:pt x="76200" y="666750"/>
                </a:lnTo>
                <a:lnTo>
                  <a:pt x="104775" y="666750"/>
                </a:lnTo>
                <a:lnTo>
                  <a:pt x="114300" y="647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65</a:t>
            </a:fld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920" y="577342"/>
            <a:ext cx="7201534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30275" marR="5080" indent="-91821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latin typeface="Calibri"/>
                <a:cs typeface="Calibri"/>
              </a:rPr>
              <a:t>Superficial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cyst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sometimes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show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projections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resembling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Tomes’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process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1661" y="2494914"/>
            <a:ext cx="373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Derived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ameloblasts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7941" y="4028313"/>
            <a:ext cx="2299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Origin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REE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2811" y="2286761"/>
            <a:ext cx="114300" cy="990600"/>
          </a:xfrm>
          <a:custGeom>
            <a:avLst/>
            <a:gdLst/>
            <a:ahLst/>
            <a:cxnLst/>
            <a:rect l="l" t="t" r="r" b="b"/>
            <a:pathLst>
              <a:path w="114300" h="990600">
                <a:moveTo>
                  <a:pt x="38100" y="876300"/>
                </a:moveTo>
                <a:lnTo>
                  <a:pt x="0" y="876300"/>
                </a:lnTo>
                <a:lnTo>
                  <a:pt x="57150" y="990600"/>
                </a:lnTo>
                <a:lnTo>
                  <a:pt x="104775" y="895350"/>
                </a:lnTo>
                <a:lnTo>
                  <a:pt x="38100" y="895350"/>
                </a:lnTo>
                <a:lnTo>
                  <a:pt x="38100" y="876300"/>
                </a:lnTo>
                <a:close/>
              </a:path>
              <a:path w="114300" h="990600">
                <a:moveTo>
                  <a:pt x="762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76200" y="895350"/>
                </a:lnTo>
                <a:lnTo>
                  <a:pt x="76200" y="0"/>
                </a:lnTo>
                <a:close/>
              </a:path>
              <a:path w="114300" h="990600">
                <a:moveTo>
                  <a:pt x="114300" y="876300"/>
                </a:moveTo>
                <a:lnTo>
                  <a:pt x="76200" y="876300"/>
                </a:lnTo>
                <a:lnTo>
                  <a:pt x="76200" y="895350"/>
                </a:lnTo>
                <a:lnTo>
                  <a:pt x="104775" y="895350"/>
                </a:lnTo>
                <a:lnTo>
                  <a:pt x="114300" y="876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2811" y="4039361"/>
            <a:ext cx="114300" cy="990600"/>
          </a:xfrm>
          <a:custGeom>
            <a:avLst/>
            <a:gdLst/>
            <a:ahLst/>
            <a:cxnLst/>
            <a:rect l="l" t="t" r="r" b="b"/>
            <a:pathLst>
              <a:path w="114300" h="990600">
                <a:moveTo>
                  <a:pt x="38100" y="876300"/>
                </a:moveTo>
                <a:lnTo>
                  <a:pt x="0" y="876300"/>
                </a:lnTo>
                <a:lnTo>
                  <a:pt x="57150" y="990600"/>
                </a:lnTo>
                <a:lnTo>
                  <a:pt x="104775" y="895350"/>
                </a:lnTo>
                <a:lnTo>
                  <a:pt x="38100" y="895350"/>
                </a:lnTo>
                <a:lnTo>
                  <a:pt x="38100" y="876300"/>
                </a:lnTo>
                <a:close/>
              </a:path>
              <a:path w="114300" h="990600">
                <a:moveTo>
                  <a:pt x="762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76200" y="895350"/>
                </a:lnTo>
                <a:lnTo>
                  <a:pt x="76200" y="0"/>
                </a:lnTo>
                <a:close/>
              </a:path>
              <a:path w="114300" h="990600">
                <a:moveTo>
                  <a:pt x="114300" y="876300"/>
                </a:moveTo>
                <a:lnTo>
                  <a:pt x="76200" y="876300"/>
                </a:lnTo>
                <a:lnTo>
                  <a:pt x="76200" y="895350"/>
                </a:lnTo>
                <a:lnTo>
                  <a:pt x="104775" y="895350"/>
                </a:lnTo>
                <a:lnTo>
                  <a:pt x="114300" y="876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66</a:t>
            </a:fld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5879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Histopathological</a:t>
            </a:r>
            <a:r>
              <a:rPr sz="4400" spc="5" dirty="0"/>
              <a:t> </a:t>
            </a:r>
            <a:r>
              <a:rPr sz="4400" spc="-30" dirty="0"/>
              <a:t>features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62666" y="3518027"/>
            <a:ext cx="8051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pc="-10" dirty="0"/>
              <a:t>Thin</a:t>
            </a:r>
            <a:r>
              <a:rPr spc="10" dirty="0"/>
              <a:t> </a:t>
            </a:r>
            <a:r>
              <a:rPr spc="-15" dirty="0"/>
              <a:t>fibrous</a:t>
            </a:r>
            <a:r>
              <a:rPr spc="35" dirty="0"/>
              <a:t> </a:t>
            </a:r>
            <a:r>
              <a:rPr spc="-20" dirty="0"/>
              <a:t>cyst</a:t>
            </a:r>
            <a:r>
              <a:rPr spc="10" dirty="0"/>
              <a:t> </a:t>
            </a:r>
            <a:r>
              <a:rPr spc="-15" dirty="0"/>
              <a:t>wall</a:t>
            </a:r>
            <a:r>
              <a:rPr spc="-5" dirty="0"/>
              <a:t> </a:t>
            </a:r>
            <a:r>
              <a:rPr spc="-15" dirty="0"/>
              <a:t>derived</a:t>
            </a:r>
            <a:r>
              <a:rPr spc="10" dirty="0"/>
              <a:t> </a:t>
            </a:r>
            <a:r>
              <a:rPr spc="-20" dirty="0"/>
              <a:t>from</a:t>
            </a:r>
            <a:r>
              <a:rPr spc="10" dirty="0"/>
              <a:t> </a:t>
            </a:r>
            <a:r>
              <a:rPr spc="-20" dirty="0"/>
              <a:t>dental</a:t>
            </a:r>
            <a:r>
              <a:rPr spc="15" dirty="0"/>
              <a:t> </a:t>
            </a:r>
            <a:r>
              <a:rPr spc="-15" dirty="0"/>
              <a:t>follicle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Microsoft Sans Serif"/>
              <a:buChar char="•"/>
            </a:pPr>
            <a:endParaRPr sz="2700"/>
          </a:p>
          <a:p>
            <a:pPr marL="697865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Young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fibroblasts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Microsoft Sans Serif"/>
              <a:buChar char="•"/>
            </a:pPr>
            <a:endParaRPr sz="2950"/>
          </a:p>
          <a:p>
            <a:pPr marL="697865" marR="1038225" lvl="1" indent="-228600">
              <a:lnSpc>
                <a:spcPts val="259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Abundant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stroma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ground substance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rich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mucopolysachharides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2514600"/>
            <a:ext cx="1842516" cy="19812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67</a:t>
            </a:fld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882142"/>
            <a:ext cx="7314565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Epithelial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lining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derived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REE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2-4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layers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flat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cuboidal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Characteristically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keratinized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discontinuities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ts val="273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Sometimes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superficial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layers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 low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columnar</a:t>
            </a:r>
            <a:r>
              <a:rPr sz="2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698500">
              <a:lnSpc>
                <a:spcPts val="273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retains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morphology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ameloblast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68</a:t>
            </a:fld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3657600" cy="28437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3581400"/>
            <a:ext cx="3627120" cy="25953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69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2" name="object 3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4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613" name="object 5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4" name="object 6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15" name="object 7"/>
          <p:cNvSpPr txBox="1"/>
          <p:nvPr/>
        </p:nvSpPr>
        <p:spPr>
          <a:xfrm>
            <a:off x="0" y="0"/>
            <a:ext cx="393700" cy="882650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0" tIns="0" rIns="0" bIns="0" rtlCol="0">
            <a:spAutoFit/>
          </a:bodyPr>
          <a:lstStyle/>
          <a:p>
            <a:pPr marR="149225"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95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CY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48616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7</a:t>
            </a:fld>
            <a:endParaRPr spc="-5" dirty="0"/>
          </a:p>
        </p:txBody>
      </p:sp>
      <p:sp>
        <p:nvSpPr>
          <p:cNvPr id="1048617" name="object 8"/>
          <p:cNvSpPr txBox="1">
            <a:spLocks noGrp="1"/>
          </p:cNvSpPr>
          <p:nvPr>
            <p:ph type="title"/>
          </p:nvPr>
        </p:nvSpPr>
        <p:spPr>
          <a:xfrm>
            <a:off x="365541" y="600202"/>
            <a:ext cx="2312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STS</a:t>
            </a:r>
            <a:r>
              <a:rPr sz="1800" b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8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800" b="1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JAWS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48618" name="object 9"/>
          <p:cNvSpPr txBox="1"/>
          <p:nvPr/>
        </p:nvSpPr>
        <p:spPr>
          <a:xfrm>
            <a:off x="535940" y="1220470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A.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048619" name="object 10"/>
          <p:cNvSpPr txBox="1"/>
          <p:nvPr/>
        </p:nvSpPr>
        <p:spPr>
          <a:xfrm>
            <a:off x="993444" y="1508505"/>
            <a:ext cx="163830" cy="151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10" dirty="0">
                <a:solidFill>
                  <a:srgbClr val="FFFFFF"/>
                </a:solidFill>
                <a:latin typeface="Comic Sans MS"/>
                <a:cs typeface="Comic Sans MS"/>
              </a:rPr>
              <a:t>1.</a:t>
            </a:r>
            <a:endParaRPr sz="1050">
              <a:latin typeface="Comic Sans MS"/>
              <a:cs typeface="Comic Sans MS"/>
            </a:endParaRPr>
          </a:p>
        </p:txBody>
      </p:sp>
      <p:sp>
        <p:nvSpPr>
          <p:cNvPr id="1048620" name="object 11"/>
          <p:cNvSpPr txBox="1"/>
          <p:nvPr/>
        </p:nvSpPr>
        <p:spPr>
          <a:xfrm>
            <a:off x="1247952" y="1145184"/>
            <a:ext cx="1776095" cy="7696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EPITHELIAL</a:t>
            </a:r>
            <a:endParaRPr sz="1600">
              <a:latin typeface="Comic Sans MS"/>
              <a:cs typeface="Comic Sans MS"/>
            </a:endParaRPr>
          </a:p>
          <a:p>
            <a:pPr marR="18415" algn="r">
              <a:lnSpc>
                <a:spcPct val="100000"/>
              </a:lnSpc>
              <a:spcBef>
                <a:spcPts val="19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Developmental</a:t>
            </a:r>
            <a:endParaRPr sz="16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  <a:spcBef>
                <a:spcPts val="175"/>
              </a:spcBef>
              <a:tabLst>
                <a:tab pos="507365" algn="l"/>
              </a:tabLst>
            </a:pP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a)	Odontogenic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21" name="object 12"/>
          <p:cNvSpPr txBox="1"/>
          <p:nvPr/>
        </p:nvSpPr>
        <p:spPr>
          <a:xfrm>
            <a:off x="1907794" y="2209927"/>
            <a:ext cx="116839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FFFFFF"/>
                </a:solidFill>
                <a:latin typeface="Comic Sans MS"/>
                <a:cs typeface="Comic Sans MS"/>
              </a:rPr>
              <a:t>i)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048622" name="object 13"/>
          <p:cNvSpPr txBox="1"/>
          <p:nvPr/>
        </p:nvSpPr>
        <p:spPr>
          <a:xfrm>
            <a:off x="2415285" y="2173351"/>
            <a:ext cx="345630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Odontogenic</a:t>
            </a:r>
            <a:r>
              <a:rPr sz="1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Keratocyst</a:t>
            </a:r>
            <a:r>
              <a:rPr sz="1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(Primordial</a:t>
            </a:r>
            <a:r>
              <a:rPr sz="1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cyst)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23" name="object 14"/>
          <p:cNvSpPr txBox="1"/>
          <p:nvPr/>
        </p:nvSpPr>
        <p:spPr>
          <a:xfrm>
            <a:off x="1907794" y="2642743"/>
            <a:ext cx="2451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0065" algn="l"/>
              </a:tabLst>
            </a:pP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ii)	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Gingival</a:t>
            </a:r>
            <a:r>
              <a:rPr sz="14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r>
              <a:rPr sz="1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infants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24" name="object 15"/>
          <p:cNvSpPr txBox="1"/>
          <p:nvPr/>
        </p:nvSpPr>
        <p:spPr>
          <a:xfrm>
            <a:off x="1907794" y="3112135"/>
            <a:ext cx="241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iii)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25" name="object 16"/>
          <p:cNvSpPr txBox="1"/>
          <p:nvPr/>
        </p:nvSpPr>
        <p:spPr>
          <a:xfrm>
            <a:off x="2467101" y="3112135"/>
            <a:ext cx="186308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Gingival</a:t>
            </a:r>
            <a:r>
              <a:rPr sz="1400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r>
              <a:rPr sz="1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adults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26" name="object 17"/>
          <p:cNvSpPr txBox="1"/>
          <p:nvPr/>
        </p:nvSpPr>
        <p:spPr>
          <a:xfrm>
            <a:off x="1907794" y="3581222"/>
            <a:ext cx="16459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0065" algn="l"/>
              </a:tabLst>
            </a:pP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iv)	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Eruption</a:t>
            </a:r>
            <a:r>
              <a:rPr sz="1400" spc="-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27" name="object 18"/>
          <p:cNvSpPr txBox="1"/>
          <p:nvPr/>
        </p:nvSpPr>
        <p:spPr>
          <a:xfrm>
            <a:off x="1907794" y="4087748"/>
            <a:ext cx="1460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FFFFFF"/>
                </a:solidFill>
                <a:latin typeface="Comic Sans MS"/>
                <a:cs typeface="Comic Sans MS"/>
              </a:rPr>
              <a:t>v)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048628" name="object 19"/>
          <p:cNvSpPr txBox="1"/>
          <p:nvPr/>
        </p:nvSpPr>
        <p:spPr>
          <a:xfrm>
            <a:off x="2415285" y="4051172"/>
            <a:ext cx="19526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Dentigerous</a:t>
            </a:r>
            <a:r>
              <a:rPr sz="14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(follicular)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29" name="object 20"/>
          <p:cNvSpPr txBox="1"/>
          <p:nvPr/>
        </p:nvSpPr>
        <p:spPr>
          <a:xfrm>
            <a:off x="1907794" y="4557141"/>
            <a:ext cx="18605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FFFFFF"/>
                </a:solidFill>
                <a:latin typeface="Comic Sans MS"/>
                <a:cs typeface="Comic Sans MS"/>
              </a:rPr>
              <a:t>vi)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048630" name="object 21"/>
          <p:cNvSpPr txBox="1"/>
          <p:nvPr/>
        </p:nvSpPr>
        <p:spPr>
          <a:xfrm>
            <a:off x="2415285" y="4520565"/>
            <a:ext cx="2017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Lateral</a:t>
            </a:r>
            <a:r>
              <a:rPr sz="14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periodontal</a:t>
            </a:r>
            <a:r>
              <a:rPr sz="14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31" name="object 22"/>
          <p:cNvSpPr txBox="1"/>
          <p:nvPr/>
        </p:nvSpPr>
        <p:spPr>
          <a:xfrm>
            <a:off x="1907794" y="4989957"/>
            <a:ext cx="2712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065" algn="l"/>
              </a:tabLst>
            </a:pP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vi)	Botryoid</a:t>
            </a:r>
            <a:r>
              <a:rPr sz="14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odontogenic</a:t>
            </a:r>
            <a:r>
              <a:rPr sz="1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32" name="object 23"/>
          <p:cNvSpPr txBox="1"/>
          <p:nvPr/>
        </p:nvSpPr>
        <p:spPr>
          <a:xfrm>
            <a:off x="1907794" y="5496255"/>
            <a:ext cx="22606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FFFFFF"/>
                </a:solidFill>
                <a:latin typeface="Comic Sans MS"/>
                <a:cs typeface="Comic Sans MS"/>
              </a:rPr>
              <a:t>vii)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048633" name="object 24"/>
          <p:cNvSpPr txBox="1"/>
          <p:nvPr/>
        </p:nvSpPr>
        <p:spPr>
          <a:xfrm>
            <a:off x="2415285" y="5459679"/>
            <a:ext cx="2312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Glandular</a:t>
            </a:r>
            <a:r>
              <a:rPr sz="14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Odontogenic</a:t>
            </a:r>
            <a:r>
              <a:rPr sz="14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48634" name="object 25"/>
          <p:cNvSpPr txBox="1"/>
          <p:nvPr/>
        </p:nvSpPr>
        <p:spPr>
          <a:xfrm>
            <a:off x="1907794" y="5965647"/>
            <a:ext cx="26479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FFFFFF"/>
                </a:solidFill>
                <a:latin typeface="Comic Sans MS"/>
                <a:cs typeface="Comic Sans MS"/>
              </a:rPr>
              <a:t>viii</a:t>
            </a:r>
            <a:r>
              <a:rPr sz="1100" spc="5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048635" name="object 26"/>
          <p:cNvSpPr txBox="1"/>
          <p:nvPr/>
        </p:nvSpPr>
        <p:spPr>
          <a:xfrm>
            <a:off x="2415285" y="5929071"/>
            <a:ext cx="2343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Calcifying</a:t>
            </a:r>
            <a:r>
              <a:rPr sz="14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Odontogenic</a:t>
            </a:r>
            <a:r>
              <a:rPr sz="14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958342"/>
            <a:ext cx="4571365" cy="3269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Variations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Microsoft Sans Serif"/>
              <a:buChar char="•"/>
            </a:pPr>
            <a:endParaRPr sz="345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Mucous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epithelial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lining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95"/>
              </a:spcBef>
              <a:buFont typeface="Microsoft Sans Serif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maxilla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Microsoft Sans Serif"/>
              <a:buChar char="•"/>
            </a:pPr>
            <a:endParaRPr sz="265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Ciliated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epithelial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lining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Microsoft Sans Serif"/>
              <a:buChar char="•"/>
            </a:pPr>
            <a:endParaRPr sz="2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Sebaceous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glands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cyst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wall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70</a:t>
            </a:fld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628" y="464923"/>
            <a:ext cx="4120515" cy="351980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Rushton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bodies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Found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Microsoft Sans Serif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epithelium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Microsoft Sans Serif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Connective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tissue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wall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Microsoft Sans Serif"/>
              <a:buChar char="•"/>
            </a:pPr>
            <a:endParaRPr sz="23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Microsoft Sans Serif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Appear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1155700" marR="5080" lvl="2" indent="-228600">
              <a:lnSpc>
                <a:spcPts val="2160"/>
              </a:lnSpc>
              <a:spcBef>
                <a:spcPts val="550"/>
              </a:spcBef>
              <a:buFont typeface="Microsoft Sans Serif"/>
              <a:buChar char="•"/>
              <a:tabLst>
                <a:tab pos="1155065" algn="l"/>
                <a:tab pos="1155700" algn="l"/>
              </a:tabLst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Irregular,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eosinophilic,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glassy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structures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ts val="2280"/>
              </a:lnSpc>
              <a:spcBef>
                <a:spcPts val="235"/>
              </a:spcBef>
              <a:buFont typeface="Microsoft Sans Serif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Often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showing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granular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4038600" cy="25511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505200"/>
            <a:ext cx="3962400" cy="26060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958342"/>
            <a:ext cx="7548880" cy="4286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109345" indent="-228600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Localized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proliferation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epithelial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lining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inflammation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Microsoft Sans Serif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Bud-like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thikenings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epithelium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absence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inflammation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Microsoft Sans Serif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Budding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basal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cells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fibrous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capsule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Microsoft Sans Serif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Epithelial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proliferations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resembling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SOT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72</a:t>
            </a:fld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3429000"/>
            <a:ext cx="40189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Eruption</a:t>
            </a:r>
            <a:r>
              <a:rPr spc="-90" dirty="0"/>
              <a:t> </a:t>
            </a:r>
            <a:r>
              <a:rPr spc="-45" dirty="0"/>
              <a:t>cyst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73</a:t>
            </a:fld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793493"/>
            <a:ext cx="7328534" cy="185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Dentigerous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cyst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occurring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soft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tissues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Microsoft Sans Serif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Occurs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tooth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is impeded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 eruption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within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soft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tissues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74</a:t>
            </a:fld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3569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Clinical</a:t>
            </a:r>
            <a:r>
              <a:rPr sz="4400" spc="-65" dirty="0"/>
              <a:t> </a:t>
            </a:r>
            <a:r>
              <a:rPr sz="4400" spc="-30" dirty="0"/>
              <a:t>features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57274"/>
            <a:ext cx="5617210" cy="25768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Frequency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0.8%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Microsoft Sans Serif"/>
              <a:buChar char="•"/>
            </a:pPr>
            <a:endParaRPr sz="30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5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ages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29"/>
              </a:spcBef>
              <a:buFont typeface="Microsoft Sans Serif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Occasionally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adults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delayed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eruption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" y="967485"/>
            <a:ext cx="4098925" cy="432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286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048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Microsoft Sans Serif"/>
              <a:buChar char="•"/>
            </a:pPr>
            <a:endParaRPr sz="2400">
              <a:latin typeface="Calibri"/>
              <a:cs typeface="Calibri"/>
            </a:endParaRPr>
          </a:p>
          <a:p>
            <a:pPr marL="762000" lvl="1" indent="-228600">
              <a:lnSpc>
                <a:spcPts val="2280"/>
              </a:lnSpc>
              <a:spcBef>
                <a:spcPts val="5"/>
              </a:spcBef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frequently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anterior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R="444500" algn="ctr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950" baseline="25641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950" spc="202" baseline="256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permanent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molar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Calibri"/>
              <a:cs typeface="Calibri"/>
            </a:endParaRPr>
          </a:p>
          <a:p>
            <a:pPr marL="762000" marR="228600" lvl="1" indent="-228600">
              <a:lnSpc>
                <a:spcPts val="2160"/>
              </a:lnSpc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Smooth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swelling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erupted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tooth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Microsoft Sans Serif"/>
              <a:buChar char="•"/>
            </a:pPr>
            <a:endParaRPr sz="2350">
              <a:latin typeface="Calibri"/>
              <a:cs typeface="Calibri"/>
            </a:endParaRPr>
          </a:p>
          <a:p>
            <a:pPr marL="762000" lvl="1" indent="-228600">
              <a:lnSpc>
                <a:spcPct val="100000"/>
              </a:lnSpc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colour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bluish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Microsoft Sans Serif"/>
              <a:buChar char="•"/>
            </a:pPr>
            <a:endParaRPr sz="2350">
              <a:latin typeface="Calibri"/>
              <a:cs typeface="Calibri"/>
            </a:endParaRPr>
          </a:p>
          <a:p>
            <a:pPr marL="762000" lvl="1" indent="-228600">
              <a:lnSpc>
                <a:spcPct val="100000"/>
              </a:lnSpc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Soft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fluctuant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Microsoft Sans Serif"/>
              <a:buChar char="•"/>
            </a:pPr>
            <a:endParaRPr sz="2400">
              <a:latin typeface="Calibri"/>
              <a:cs typeface="Calibri"/>
            </a:endParaRPr>
          </a:p>
          <a:p>
            <a:pPr marL="762000" lvl="1" indent="-228600">
              <a:lnSpc>
                <a:spcPct val="100000"/>
              </a:lnSpc>
              <a:buFont typeface="Microsoft Sans Serif"/>
              <a:buChar char="•"/>
              <a:tabLst>
                <a:tab pos="761365" algn="l"/>
                <a:tab pos="7620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Usually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painless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unless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infected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609640"/>
            <a:ext cx="3332124" cy="23406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3429000"/>
            <a:ext cx="3581400" cy="23484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76</a:t>
            </a:fld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3886200" cy="27005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3048000"/>
            <a:ext cx="4191000" cy="31272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77</a:t>
            </a:fld>
            <a:endParaRPr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194" y="1339342"/>
            <a:ext cx="5863590" cy="28816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Sometimes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cyst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Microsoft Sans Serif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Brief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history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3-4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weeks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Microsoft Sans Serif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Usually 1-1.5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78</a:t>
            </a:fld>
            <a:endParaRPr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4906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Radiographic</a:t>
            </a:r>
            <a:r>
              <a:rPr sz="4400" spc="-35" dirty="0"/>
              <a:t> features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36294" y="1949323"/>
            <a:ext cx="3455035" cy="18586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soft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tissue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shadow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Microsoft Sans Serif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bone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involvement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2438400"/>
            <a:ext cx="3962400" cy="25953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79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object 2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</p:grpSpPr>
        <p:sp>
          <p:nvSpPr>
            <p:cNvPr id="1048636" name="object 3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7" name="object 4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38" name="object 5"/>
          <p:cNvSpPr txBox="1">
            <a:spLocks noGrp="1"/>
          </p:cNvSpPr>
          <p:nvPr>
            <p:ph type="title"/>
          </p:nvPr>
        </p:nvSpPr>
        <p:spPr>
          <a:xfrm>
            <a:off x="445262" y="1008634"/>
            <a:ext cx="810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0705" algn="l"/>
                <a:tab pos="8089265" algn="l"/>
              </a:tabLst>
            </a:pPr>
            <a:r>
              <a:rPr sz="2400" b="1" u="heavy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	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b)</a:t>
            </a:r>
            <a:r>
              <a:rPr sz="2400" b="1" u="heavy" spc="-30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99FF99"/>
                  </a:solidFill>
                </a:uFill>
                <a:latin typeface="Comic Sans MS"/>
                <a:cs typeface="Comic Sans MS"/>
              </a:rPr>
              <a:t>Non-odontogenic	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48639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8</a:t>
            </a:fld>
            <a:endParaRPr spc="-5" dirty="0"/>
          </a:p>
        </p:txBody>
      </p:sp>
      <p:sp>
        <p:nvSpPr>
          <p:cNvPr id="1048640" name="object 6"/>
          <p:cNvSpPr txBox="1"/>
          <p:nvPr/>
        </p:nvSpPr>
        <p:spPr>
          <a:xfrm>
            <a:off x="1907794" y="1802333"/>
            <a:ext cx="4926965" cy="1643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5130" indent="-393065">
              <a:lnSpc>
                <a:spcPct val="100000"/>
              </a:lnSpc>
              <a:spcBef>
                <a:spcPts val="105"/>
              </a:spcBef>
              <a:buAutoNum type="romanLcParenR"/>
              <a:tabLst>
                <a:tab pos="405130" algn="l"/>
                <a:tab pos="405765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Nasopalatine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duct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(incisive canal)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Comic Sans MS"/>
              <a:buAutoNum type="romanLcParenR"/>
            </a:pPr>
            <a:endParaRPr sz="2400">
              <a:latin typeface="Comic Sans MS"/>
              <a:cs typeface="Comic Sans MS"/>
            </a:endParaRPr>
          </a:p>
          <a:p>
            <a:pPr marL="400050" indent="-387985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400050" algn="l"/>
                <a:tab pos="400685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Nasolabial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(nasoalveolar)</a:t>
            </a:r>
            <a:r>
              <a:rPr sz="20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Comic Sans MS"/>
              <a:buAutoNum type="romanLcParenR"/>
            </a:pPr>
            <a:endParaRPr sz="2400">
              <a:latin typeface="Comic Sans MS"/>
              <a:cs typeface="Comic Sans MS"/>
            </a:endParaRPr>
          </a:p>
          <a:p>
            <a:pPr marL="396240" indent="-384175">
              <a:lnSpc>
                <a:spcPct val="100000"/>
              </a:lnSpc>
              <a:buAutoNum type="romanLcParenR"/>
              <a:tabLst>
                <a:tab pos="396875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Midpalatal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raphe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</a:t>
            </a:r>
            <a:r>
              <a:rPr sz="20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infants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48641" name="object 7"/>
          <p:cNvSpPr txBox="1"/>
          <p:nvPr/>
        </p:nvSpPr>
        <p:spPr>
          <a:xfrm>
            <a:off x="78739" y="3997833"/>
            <a:ext cx="164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48642" name="object 8"/>
          <p:cNvSpPr txBox="1"/>
          <p:nvPr/>
        </p:nvSpPr>
        <p:spPr>
          <a:xfrm>
            <a:off x="1907794" y="3997833"/>
            <a:ext cx="57492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00"/>
              </a:spcBef>
              <a:tabLst>
                <a:tab pos="382270" algn="l"/>
              </a:tabLst>
            </a:pP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v)	Median palatine,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median maxillary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median </a:t>
            </a:r>
            <a:r>
              <a:rPr sz="2000" spc="-5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mandibular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48643" name="object 9"/>
          <p:cNvSpPr txBox="1"/>
          <p:nvPr/>
        </p:nvSpPr>
        <p:spPr>
          <a:xfrm>
            <a:off x="1907794" y="5033848"/>
            <a:ext cx="30346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2270" algn="l"/>
              </a:tabLst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v)	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Globulomaxillary</a:t>
            </a:r>
            <a:r>
              <a:rPr sz="2000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cysts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2978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Pathogenesis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80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168515" cy="185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Similar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dentigerous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cyst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Microsoft Sans Serif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Dense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fibrous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soft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tissue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be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responsible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impedance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eruption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9676"/>
            <a:ext cx="5879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Histopathological</a:t>
            </a:r>
            <a:r>
              <a:rPr sz="4400" spc="5" dirty="0"/>
              <a:t> </a:t>
            </a:r>
            <a:r>
              <a:rPr sz="4400" spc="-30" dirty="0"/>
              <a:t>features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36294" y="1928825"/>
            <a:ext cx="4406265" cy="44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595"/>
              </a:lnSpc>
              <a:spcBef>
                <a:spcPts val="1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Superficial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aspect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covered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by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gingival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epithelium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Cyst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lined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Microsoft Sans Serif"/>
              <a:buChar char="•"/>
            </a:pPr>
            <a:endParaRPr sz="3500">
              <a:latin typeface="Calibri"/>
              <a:cs typeface="Calibri"/>
            </a:endParaRPr>
          </a:p>
          <a:p>
            <a:pPr marL="241300" marR="401320" indent="-228600">
              <a:lnSpc>
                <a:spcPct val="8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Intensly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inflamed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form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arcades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Microsoft Sans Serif"/>
              <a:buChar char="•"/>
            </a:pPr>
            <a:endParaRPr sz="35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Connective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tissue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capsule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merges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gingival connective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tssue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Font typeface="Microsoft Sans Serif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Gingival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connective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tissue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pink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Cyst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connective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tissue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blue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2514600"/>
            <a:ext cx="3581399" cy="23103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25"/>
                </a:spcBef>
              </a:pPr>
              <a:t>81</a:t>
            </a:fld>
            <a:endParaRPr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14919" cy="892552"/>
          </a:xfrm>
        </p:spPr>
        <p:txBody>
          <a:bodyPr/>
          <a:lstStyle/>
          <a:p>
            <a:r>
              <a:rPr lang="en-US" dirty="0" smtClean="0"/>
              <a:t>Take home message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6652768" cy="2585323"/>
          </a:xfrm>
        </p:spPr>
        <p:txBody>
          <a:bodyPr/>
          <a:lstStyle/>
          <a:p>
            <a:r>
              <a:rPr lang="en-US" sz="2400" dirty="0" err="1" smtClean="0"/>
              <a:t>Odontogenic</a:t>
            </a:r>
            <a:r>
              <a:rPr lang="en-US" sz="2400" dirty="0" smtClean="0"/>
              <a:t> cyst are epithelial lined pathologic cavities and surrounded by fibrous connective tissue </a:t>
            </a:r>
          </a:p>
          <a:p>
            <a:endParaRPr lang="en-US" sz="2400" dirty="0" smtClean="0"/>
          </a:p>
          <a:p>
            <a:r>
              <a:rPr lang="en-US" sz="2400" dirty="0" smtClean="0"/>
              <a:t>Cystic condition of the jaw cause </a:t>
            </a:r>
            <a:r>
              <a:rPr lang="en-US" sz="2400" smtClean="0"/>
              <a:t>bony destruction </a:t>
            </a:r>
            <a:r>
              <a:rPr lang="en-US" sz="2400" dirty="0" smtClean="0"/>
              <a:t>and may cause </a:t>
            </a:r>
            <a:r>
              <a:rPr lang="en-US" sz="2400" dirty="0" err="1" smtClean="0"/>
              <a:t>resorption</a:t>
            </a:r>
            <a:r>
              <a:rPr lang="en-US" sz="2400" dirty="0" smtClean="0"/>
              <a:t> or displacement of adjacent teeth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  <a:spcBef>
                  <a:spcPts val="100"/>
                </a:spcBef>
              </a:pPr>
              <a:t>82</a:t>
            </a:fld>
            <a:endParaRPr lang="en-US" spc="-5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14919" cy="677108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1143000"/>
            <a:ext cx="7109968" cy="18466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DENTIGEROUS CYST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RADIOGRAPHIC FEATURES OF LATERAL PERIODONTAL CYST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DEFINE CYST. WRITE IN BRIEF ABOUT ODONTOGENIC CYST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V="1">
            <a:off x="903514" y="2865060"/>
            <a:ext cx="692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should be given opportunity to ask question for clarifying for their understand/ confusions. Teachers must spend 5-10 minutes for this to improve </a:t>
            </a:r>
            <a:r>
              <a:rPr lang="en-US" sz="2400" dirty="0"/>
              <a:t>the output.  </a:t>
            </a:r>
          </a:p>
        </p:txBody>
      </p:sp>
    </p:spTree>
    <p:extLst>
      <p:ext uri="{BB962C8B-B14F-4D97-AF65-F5344CB8AC3E}">
        <p14:creationId xmlns="" xmlns:p14="http://schemas.microsoft.com/office/powerpoint/2010/main" val="22874092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676400"/>
            <a:ext cx="1236980" cy="2070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Lucas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Shafer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Regezi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1175" y="6412445"/>
            <a:ext cx="331470" cy="2387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pPr marL="38100">
                <a:lnSpc>
                  <a:spcPct val="100000"/>
                </a:lnSpc>
                <a:spcBef>
                  <a:spcPts val="225"/>
                </a:spcBef>
              </a:pPr>
              <a:t>84</a:t>
            </a:fld>
            <a:endParaRPr sz="1200">
              <a:latin typeface="Comic Sans MS"/>
              <a:cs typeface="Comic Sans M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892552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References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object 2"/>
          <p:cNvSpPr/>
          <p:nvPr/>
        </p:nvSpPr>
        <p:spPr>
          <a:xfrm>
            <a:off x="457962" y="14485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812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3"/>
          <p:cNvGrpSpPr/>
          <p:nvPr/>
        </p:nvGrpSpPr>
        <p:grpSpPr>
          <a:xfrm>
            <a:off x="0" y="2286000"/>
            <a:ext cx="228600" cy="4572000"/>
            <a:chOff x="0" y="2286000"/>
            <a:chExt cx="228600" cy="4572000"/>
          </a:xfrm>
        </p:grpSpPr>
        <p:sp>
          <p:nvSpPr>
            <p:cNvPr id="1048645" name="object 4"/>
            <p:cNvSpPr/>
            <p:nvPr/>
          </p:nvSpPr>
          <p:spPr>
            <a:xfrm>
              <a:off x="0" y="2286000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6" name="object 5"/>
            <p:cNvSpPr/>
            <p:nvPr/>
          </p:nvSpPr>
          <p:spPr>
            <a:xfrm>
              <a:off x="0" y="4571999"/>
              <a:ext cx="228600" cy="2286000"/>
            </a:xfrm>
            <a:custGeom>
              <a:avLst/>
              <a:gdLst/>
              <a:ahLst/>
              <a:cxnLst/>
              <a:rect l="l" t="t" r="r" b="b"/>
              <a:pathLst>
                <a:path w="228600" h="2286000">
                  <a:moveTo>
                    <a:pt x="2286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" y="2286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7" name="object 6"/>
          <p:cNvSpPr txBox="1">
            <a:spLocks noGrp="1"/>
          </p:cNvSpPr>
          <p:nvPr>
            <p:ph type="title"/>
          </p:nvPr>
        </p:nvSpPr>
        <p:spPr>
          <a:xfrm>
            <a:off x="656336" y="929386"/>
            <a:ext cx="33356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8855" algn="l"/>
              </a:tabLst>
            </a:pPr>
            <a:r>
              <a:rPr sz="2800" b="1" spc="-5" dirty="0">
                <a:solidFill>
                  <a:srgbClr val="FFFFFF"/>
                </a:solidFill>
                <a:latin typeface="Comic Sans MS"/>
                <a:cs typeface="Comic Sans MS"/>
              </a:rPr>
              <a:t>2.	</a:t>
            </a:r>
            <a:r>
              <a:rPr sz="2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Inflammatory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64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395716" y="6281959"/>
            <a:ext cx="238125" cy="152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00"/>
                </a:spcBef>
              </a:pPr>
              <a:t>9</a:t>
            </a:fld>
            <a:endParaRPr spc="-5" dirty="0"/>
          </a:p>
        </p:txBody>
      </p:sp>
      <p:sp>
        <p:nvSpPr>
          <p:cNvPr id="1048649" name="object 7"/>
          <p:cNvSpPr txBox="1">
            <a:spLocks noGrp="1"/>
          </p:cNvSpPr>
          <p:nvPr>
            <p:ph type="body" idx="1"/>
          </p:nvPr>
        </p:nvSpPr>
        <p:spPr>
          <a:xfrm>
            <a:off x="1245615" y="1787398"/>
            <a:ext cx="6652768" cy="2610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5844" indent="-372110">
              <a:lnSpc>
                <a:spcPct val="100000"/>
              </a:lnSpc>
              <a:spcBef>
                <a:spcPts val="105"/>
              </a:spcBef>
              <a:buClr>
                <a:srgbClr val="99FF99"/>
              </a:buClr>
              <a:buSzPct val="80000"/>
              <a:buAutoNum type="romanLcPeriod"/>
              <a:tabLst>
                <a:tab pos="1046480" algn="l"/>
                <a:tab pos="1047115" algn="l"/>
              </a:tabLst>
            </a:pPr>
            <a:r>
              <a:rPr spc="-5" dirty="0"/>
              <a:t>Radicular</a:t>
            </a:r>
            <a:r>
              <a:rPr spc="-40" dirty="0"/>
              <a:t> </a:t>
            </a:r>
            <a:r>
              <a:rPr dirty="0"/>
              <a:t>cyst</a:t>
            </a:r>
          </a:p>
          <a:p>
            <a:pPr marL="661670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Font typeface="Comic Sans MS"/>
              <a:buAutoNum type="romanLcPeriod"/>
            </a:pPr>
            <a:endParaRPr sz="2400"/>
          </a:p>
          <a:p>
            <a:pPr marL="1045844" indent="-372110">
              <a:lnSpc>
                <a:spcPct val="100000"/>
              </a:lnSpc>
              <a:buClr>
                <a:srgbClr val="99FF99"/>
              </a:buClr>
              <a:buSzPct val="80000"/>
              <a:buAutoNum type="romanLcPeriod"/>
              <a:tabLst>
                <a:tab pos="1046480" algn="l"/>
                <a:tab pos="1047115" algn="l"/>
              </a:tabLst>
            </a:pPr>
            <a:r>
              <a:rPr spc="-5" dirty="0"/>
              <a:t>Residual</a:t>
            </a:r>
            <a:r>
              <a:rPr spc="-30" dirty="0"/>
              <a:t> </a:t>
            </a:r>
            <a:r>
              <a:rPr dirty="0"/>
              <a:t>cyst</a:t>
            </a:r>
          </a:p>
          <a:p>
            <a:pPr marL="661670">
              <a:lnSpc>
                <a:spcPct val="100000"/>
              </a:lnSpc>
              <a:spcBef>
                <a:spcPts val="15"/>
              </a:spcBef>
              <a:buClr>
                <a:srgbClr val="99FF99"/>
              </a:buClr>
              <a:buFont typeface="Comic Sans MS"/>
              <a:buAutoNum type="romanLcPeriod"/>
            </a:pPr>
            <a:endParaRPr sz="2400"/>
          </a:p>
          <a:p>
            <a:pPr marL="1045844" marR="5080" indent="-372110">
              <a:lnSpc>
                <a:spcPct val="100000"/>
              </a:lnSpc>
              <a:buClr>
                <a:srgbClr val="99FF99"/>
              </a:buClr>
              <a:buSzPct val="80000"/>
              <a:buAutoNum type="romanLcPeriod"/>
              <a:tabLst>
                <a:tab pos="1046480" algn="l"/>
                <a:tab pos="1047115" algn="l"/>
              </a:tabLst>
            </a:pPr>
            <a:r>
              <a:rPr spc="-5" dirty="0"/>
              <a:t>Paradental </a:t>
            </a:r>
            <a:r>
              <a:rPr dirty="0"/>
              <a:t>cyst </a:t>
            </a:r>
            <a:r>
              <a:rPr spc="-5" dirty="0"/>
              <a:t>and mandibular infected buccal </a:t>
            </a:r>
            <a:r>
              <a:rPr spc="-585" dirty="0"/>
              <a:t> </a:t>
            </a:r>
            <a:r>
              <a:rPr dirty="0"/>
              <a:t>cyst</a:t>
            </a:r>
          </a:p>
          <a:p>
            <a:pPr marL="661670">
              <a:lnSpc>
                <a:spcPct val="100000"/>
              </a:lnSpc>
              <a:spcBef>
                <a:spcPts val="20"/>
              </a:spcBef>
              <a:buClr>
                <a:srgbClr val="99FF99"/>
              </a:buClr>
              <a:buFont typeface="Comic Sans MS"/>
              <a:buAutoNum type="romanLcPeriod"/>
            </a:pPr>
            <a:endParaRPr sz="2400"/>
          </a:p>
          <a:p>
            <a:pPr marL="1045844" indent="-372110">
              <a:lnSpc>
                <a:spcPct val="100000"/>
              </a:lnSpc>
              <a:buClr>
                <a:srgbClr val="99FF99"/>
              </a:buClr>
              <a:buSzPct val="80000"/>
              <a:buAutoNum type="romanLcPeriod"/>
              <a:tabLst>
                <a:tab pos="1046480" algn="l"/>
                <a:tab pos="1047115" algn="l"/>
              </a:tabLst>
            </a:pPr>
            <a:r>
              <a:rPr spc="-5" dirty="0"/>
              <a:t>Inflammatory</a:t>
            </a:r>
            <a:r>
              <a:rPr spc="-45" dirty="0"/>
              <a:t> </a:t>
            </a:r>
            <a:r>
              <a:rPr spc="-5" dirty="0"/>
              <a:t>collateral</a:t>
            </a:r>
            <a:r>
              <a:rPr spc="-15" dirty="0"/>
              <a:t> </a:t>
            </a:r>
            <a:r>
              <a:rPr dirty="0"/>
              <a:t>cyst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1959</Words>
  <Application>Microsoft Office PowerPoint</Application>
  <PresentationFormat>On-screen Show (4:3)</PresentationFormat>
  <Paragraphs>633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Slide 1</vt:lpstr>
      <vt:lpstr>Objectives </vt:lpstr>
      <vt:lpstr>Contents</vt:lpstr>
      <vt:lpstr>Odontogenic  cysts</vt:lpstr>
      <vt:lpstr>Definition</vt:lpstr>
      <vt:lpstr>Classification</vt:lpstr>
      <vt:lpstr>STS OF THE JAWS</vt:lpstr>
      <vt:lpstr>  b) Non-odontogenic </vt:lpstr>
      <vt:lpstr>2. Inflammatory</vt:lpstr>
      <vt:lpstr>B. Non-Epithelial </vt:lpstr>
      <vt:lpstr>Odontogenic  Keratocyst</vt:lpstr>
      <vt:lpstr>Slide 12</vt:lpstr>
      <vt:lpstr>Pathogenesis</vt:lpstr>
      <vt:lpstr>Slide 14</vt:lpstr>
      <vt:lpstr>Clinical features</vt:lpstr>
      <vt:lpstr>Slide 16</vt:lpstr>
      <vt:lpstr>Slide 17</vt:lpstr>
      <vt:lpstr>Slide 18</vt:lpstr>
      <vt:lpstr>Radiological features</vt:lpstr>
      <vt:lpstr>Slide 20</vt:lpstr>
      <vt:lpstr>Slide 21</vt:lpstr>
      <vt:lpstr>Histopathology</vt:lpstr>
      <vt:lpstr>Slide 23</vt:lpstr>
      <vt:lpstr>Slide 24</vt:lpstr>
      <vt:lpstr>collapsed and folded thin-walled cysts</vt:lpstr>
      <vt:lpstr>Gingival cyst and  midpalatal cyst of  infants</vt:lpstr>
      <vt:lpstr> Clinical features </vt:lpstr>
      <vt:lpstr>Slide 28</vt:lpstr>
      <vt:lpstr> Pathogenesis </vt:lpstr>
      <vt:lpstr>Midpalatal raphe cyst</vt:lpstr>
      <vt:lpstr>Histopathology</vt:lpstr>
      <vt:lpstr>Gingival cyst of  adults</vt:lpstr>
      <vt:lpstr>Clinical features</vt:lpstr>
      <vt:lpstr>Clinical presentation</vt:lpstr>
      <vt:lpstr> Radiological features </vt:lpstr>
      <vt:lpstr> Pathogenesis </vt:lpstr>
      <vt:lpstr> Histopathology </vt:lpstr>
      <vt:lpstr>Slide 38</vt:lpstr>
      <vt:lpstr>Slide 39</vt:lpstr>
      <vt:lpstr>Lateral periodontal  cyst</vt:lpstr>
      <vt:lpstr>Cysts which occur in the lateral periodontal  position and in which an inflammatory etiology  and a diagnosis of collateral keratocyst have  been excluded on clinical and histopathological  grounds</vt:lpstr>
      <vt:lpstr>Clinical features</vt:lpstr>
      <vt:lpstr>Slide 43</vt:lpstr>
      <vt:lpstr>Radiographic features</vt:lpstr>
      <vt:lpstr> Pathogenesis </vt:lpstr>
      <vt:lpstr>Slide 46</vt:lpstr>
      <vt:lpstr>Slide 47</vt:lpstr>
      <vt:lpstr>Slide 48</vt:lpstr>
      <vt:lpstr>Slide 49</vt:lpstr>
      <vt:lpstr>Histopathology </vt:lpstr>
      <vt:lpstr>Slide 51</vt:lpstr>
      <vt:lpstr>Slide 52</vt:lpstr>
      <vt:lpstr>Dentigerous cyst</vt:lpstr>
      <vt:lpstr>A dentigerous cyst is one which encloses the crown  of an unerupted tooth by the expansion of its follicle, and is attached to the neck</vt:lpstr>
      <vt:lpstr>Clinical features</vt:lpstr>
      <vt:lpstr>Slide 56</vt:lpstr>
      <vt:lpstr>Slide 57</vt:lpstr>
      <vt:lpstr>Radiographic features</vt:lpstr>
      <vt:lpstr>Slide 59</vt:lpstr>
      <vt:lpstr>Slide 60</vt:lpstr>
      <vt:lpstr>Central</vt:lpstr>
      <vt:lpstr>Slide 62</vt:lpstr>
      <vt:lpstr>Pathogenesis</vt:lpstr>
      <vt:lpstr>Slide 64</vt:lpstr>
      <vt:lpstr>Presence of enamel hypoplasia</vt:lpstr>
      <vt:lpstr>Superficial cells of the cyst lining sometimes show  projections resembling Tomes’ process</vt:lpstr>
      <vt:lpstr>Histopathological features</vt:lpstr>
      <vt:lpstr>Slide 68</vt:lpstr>
      <vt:lpstr>Slide 69</vt:lpstr>
      <vt:lpstr>Slide 70</vt:lpstr>
      <vt:lpstr>Slide 71</vt:lpstr>
      <vt:lpstr>Slide 72</vt:lpstr>
      <vt:lpstr>Eruption cyst</vt:lpstr>
      <vt:lpstr>Slide 74</vt:lpstr>
      <vt:lpstr>Clinical features</vt:lpstr>
      <vt:lpstr>Slide 76</vt:lpstr>
      <vt:lpstr>Slide 77</vt:lpstr>
      <vt:lpstr>Slide 78</vt:lpstr>
      <vt:lpstr>Radiographic features</vt:lpstr>
      <vt:lpstr>Pathogenesis</vt:lpstr>
      <vt:lpstr>Histopathological features</vt:lpstr>
      <vt:lpstr>Take home message </vt:lpstr>
      <vt:lpstr>Question &amp; Answer Session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Odontogenic cysts</dc:title>
  <dc:creator>Vineet</dc:creator>
  <cp:lastModifiedBy>OP</cp:lastModifiedBy>
  <cp:revision>8</cp:revision>
  <dcterms:created xsi:type="dcterms:W3CDTF">2022-05-27T18:39:46Z</dcterms:created>
  <dcterms:modified xsi:type="dcterms:W3CDTF">2023-03-04T04:37:38Z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2022-05-28T00:00:00Z</vt:filetime>
  </property>
  <property fmtid="{D5CDD505-2E9C-101B-9397-08002B2CF9AE}" pid="5" name="ICV">
    <vt:lpwstr>93a43cf86b964e9e9c265ca4b03c74a8</vt:lpwstr>
  </property>
</Properties>
</file>